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Default Extension="xlsx" ContentType="application/vnd.openxmlformats-officedocument.spreadsheetml.sheet"/>
  <Default Extension="doc" ContentType="application/msword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vml" ContentType="application/vnd.openxmlformats-officedocument.vmlDrawing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notesSlides/notesSlide18.xml" ContentType="application/vnd.openxmlformats-officedocument.presentationml.notesSlide+xml"/>
  <Default Extension="wmf" ContentType="image/x-wmf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64"/>
  </p:notesMasterIdLst>
  <p:handoutMasterIdLst>
    <p:handoutMasterId r:id="rId65"/>
  </p:handoutMasterIdLst>
  <p:sldIdLst>
    <p:sldId id="256" r:id="rId2"/>
    <p:sldId id="381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83" r:id="rId11"/>
    <p:sldId id="394" r:id="rId12"/>
    <p:sldId id="384" r:id="rId13"/>
    <p:sldId id="385" r:id="rId14"/>
    <p:sldId id="405" r:id="rId15"/>
    <p:sldId id="386" r:id="rId16"/>
    <p:sldId id="388" r:id="rId17"/>
    <p:sldId id="387" r:id="rId18"/>
    <p:sldId id="389" r:id="rId19"/>
    <p:sldId id="390" r:id="rId20"/>
    <p:sldId id="391" r:id="rId21"/>
    <p:sldId id="392" r:id="rId22"/>
    <p:sldId id="393" r:id="rId23"/>
    <p:sldId id="397" r:id="rId24"/>
    <p:sldId id="396" r:id="rId25"/>
    <p:sldId id="401" r:id="rId26"/>
    <p:sldId id="400" r:id="rId27"/>
    <p:sldId id="402" r:id="rId28"/>
    <p:sldId id="398" r:id="rId29"/>
    <p:sldId id="399" r:id="rId30"/>
    <p:sldId id="403" r:id="rId31"/>
    <p:sldId id="404" r:id="rId32"/>
    <p:sldId id="325" r:id="rId33"/>
    <p:sldId id="280" r:id="rId34"/>
    <p:sldId id="283" r:id="rId35"/>
    <p:sldId id="378" r:id="rId36"/>
    <p:sldId id="379" r:id="rId37"/>
    <p:sldId id="380" r:id="rId38"/>
    <p:sldId id="301" r:id="rId39"/>
    <p:sldId id="376" r:id="rId40"/>
    <p:sldId id="377" r:id="rId41"/>
    <p:sldId id="322" r:id="rId42"/>
    <p:sldId id="323" r:id="rId43"/>
    <p:sldId id="326" r:id="rId44"/>
    <p:sldId id="334" r:id="rId45"/>
    <p:sldId id="333" r:id="rId46"/>
    <p:sldId id="321" r:id="rId47"/>
    <p:sldId id="329" r:id="rId48"/>
    <p:sldId id="330" r:id="rId49"/>
    <p:sldId id="335" r:id="rId50"/>
    <p:sldId id="336" r:id="rId51"/>
    <p:sldId id="337" r:id="rId52"/>
    <p:sldId id="338" r:id="rId53"/>
    <p:sldId id="339" r:id="rId54"/>
    <p:sldId id="340" r:id="rId55"/>
    <p:sldId id="341" r:id="rId56"/>
    <p:sldId id="342" r:id="rId57"/>
    <p:sldId id="343" r:id="rId58"/>
    <p:sldId id="344" r:id="rId59"/>
    <p:sldId id="345" r:id="rId60"/>
    <p:sldId id="346" r:id="rId61"/>
    <p:sldId id="347" r:id="rId62"/>
    <p:sldId id="285" r:id="rId6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02FF"/>
    <a:srgbClr val="EBBD07"/>
    <a:srgbClr val="FF9DA6"/>
    <a:srgbClr val="039C0D"/>
    <a:srgbClr val="FF071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682" autoAdjust="0"/>
    <p:restoredTop sz="93838" autoAdjust="0"/>
  </p:normalViewPr>
  <p:slideViewPr>
    <p:cSldViewPr>
      <p:cViewPr>
        <p:scale>
          <a:sx n="75" d="100"/>
          <a:sy n="75" d="100"/>
        </p:scale>
        <p:origin x="-306" y="24"/>
      </p:cViewPr>
      <p:guideLst>
        <p:guide orient="horz" pos="2160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8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chart>
    <c:view3D>
      <c:rotX val="0"/>
      <c:rotY val="0"/>
      <c:perspective val="0"/>
    </c:view3D>
    <c:plotArea>
      <c:layout>
        <c:manualLayout>
          <c:layoutTarget val="inner"/>
          <c:xMode val="edge"/>
          <c:yMode val="edge"/>
          <c:x val="0.13112664041994737"/>
          <c:y val="6.558587598425196E-2"/>
          <c:w val="0.63152444225721782"/>
          <c:h val="0.58463115157480505"/>
        </c:manualLayout>
      </c:layout>
      <c:bar3D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Precision</c:v>
                </c:pt>
              </c:strCache>
            </c:strRef>
          </c:tx>
          <c:spPr>
            <a:solidFill>
              <a:srgbClr val="0070C0"/>
            </a:solidFill>
          </c:spPr>
          <c:cat>
            <c:strRef>
              <c:f>Sheet1!$A$2:$A$6</c:f>
              <c:strCache>
                <c:ptCount val="5"/>
                <c:pt idx="0">
                  <c:v>Gold Standard</c:v>
                </c:pt>
                <c:pt idx="1">
                  <c:v>Annotator A</c:v>
                </c:pt>
                <c:pt idx="2">
                  <c:v>Annotator B</c:v>
                </c:pt>
                <c:pt idx="3">
                  <c:v>Baseline 1</c:v>
                </c:pt>
                <c:pt idx="4">
                  <c:v>Baseline 2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1</c:v>
                </c:pt>
                <c:pt idx="1">
                  <c:v>0.64440000000000064</c:v>
                </c:pt>
                <c:pt idx="2">
                  <c:v>0.75340000000000062</c:v>
                </c:pt>
                <c:pt idx="3">
                  <c:v>0.11640000000000011</c:v>
                </c:pt>
                <c:pt idx="4">
                  <c:v>0.17390000000000033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Recall</c:v>
                </c:pt>
              </c:strCache>
            </c:strRef>
          </c:tx>
          <c:spPr>
            <a:solidFill>
              <a:srgbClr val="C00000"/>
            </a:solidFill>
          </c:spPr>
          <c:cat>
            <c:strRef>
              <c:f>Sheet1!$A$2:$A$6</c:f>
              <c:strCache>
                <c:ptCount val="5"/>
                <c:pt idx="0">
                  <c:v>Gold Standard</c:v>
                </c:pt>
                <c:pt idx="1">
                  <c:v>Annotator A</c:v>
                </c:pt>
                <c:pt idx="2">
                  <c:v>Annotator B</c:v>
                </c:pt>
                <c:pt idx="3">
                  <c:v>Baseline 1</c:v>
                </c:pt>
                <c:pt idx="4">
                  <c:v>Baseline 2</c:v>
                </c:pt>
              </c:strCache>
            </c:strRef>
          </c:cat>
          <c:val>
            <c:numRef>
              <c:f>Sheet1!$C$2:$C$6</c:f>
              <c:numCache>
                <c:formatCode>0.00%</c:formatCode>
                <c:ptCount val="5"/>
                <c:pt idx="0">
                  <c:v>1</c:v>
                </c:pt>
                <c:pt idx="1">
                  <c:v>0.9</c:v>
                </c:pt>
                <c:pt idx="2">
                  <c:v>0.85710000000000064</c:v>
                </c:pt>
                <c:pt idx="3">
                  <c:v>0.1100000000000001</c:v>
                </c:pt>
                <c:pt idx="4">
                  <c:v>4.440000000000012E-2</c:v>
                </c:pt>
              </c:numCache>
            </c:numRef>
          </c:val>
        </c:ser>
        <c:shape val="cylinder"/>
        <c:axId val="90592768"/>
        <c:axId val="90594304"/>
        <c:axId val="0"/>
      </c:bar3DChart>
      <c:catAx>
        <c:axId val="90592768"/>
        <c:scaling>
          <c:orientation val="minMax"/>
        </c:scaling>
        <c:axPos val="b"/>
        <c:tickLblPos val="nextTo"/>
        <c:crossAx val="90594304"/>
        <c:crosses val="autoZero"/>
        <c:auto val="1"/>
        <c:lblAlgn val="ctr"/>
        <c:lblOffset val="100"/>
      </c:catAx>
      <c:valAx>
        <c:axId val="90594304"/>
        <c:scaling>
          <c:orientation val="minMax"/>
        </c:scaling>
        <c:axPos val="l"/>
        <c:majorGridlines/>
        <c:numFmt formatCode="0.00%" sourceLinked="0"/>
        <c:majorTickMark val="in"/>
        <c:tickLblPos val="nextTo"/>
        <c:crossAx val="90592768"/>
        <c:crosses val="autoZero"/>
        <c:crossBetween val="between"/>
      </c:valAx>
    </c:plotArea>
    <c:legend>
      <c:legendPos val="r"/>
      <c:layout/>
    </c:legend>
    <c:plotVisOnly val="1"/>
  </c:chart>
  <c:spPr>
    <a:effectLst/>
    <a:scene3d>
      <a:camera prst="orthographicFront"/>
      <a:lightRig rig="threePt" dir="t"/>
    </a:scene3d>
    <a:sp3d prstMaterial="matte"/>
  </c:spPr>
  <c:txPr>
    <a:bodyPr/>
    <a:lstStyle/>
    <a:p>
      <a:pPr>
        <a:defRPr sz="1800"/>
      </a:pPr>
      <a:endParaRPr lang="en-US"/>
    </a:p>
  </c:txPr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6" Type="http://schemas.openxmlformats.org/officeDocument/2006/relationships/image" Target="../media/image9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6" Type="http://schemas.openxmlformats.org/officeDocument/2006/relationships/image" Target="../media/image9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12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1BEAB05-BDCC-4AEA-A540-FED638C24830}" type="datetime1">
              <a:rPr lang="en-US"/>
              <a:pPr/>
              <a:t>5/13/2009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5F29FA8-5E89-4F10-B156-9BEB1CAD5421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wmf>
</file>

<file path=ppt/media/image13.jpeg>
</file>

<file path=ppt/media/image14.jpeg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987E10A0-8081-4AB4-9291-3D33E5D5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C16B7B-3C31-4404-8B59-F0C7D33F6FC0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solidFill>
            <a:srgbClr val="FFFFFF"/>
          </a:solidFill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3F4EBC-F154-4742-B9C8-911B7D6CC3ED}" type="slidenum">
              <a:rPr lang="en-US"/>
              <a:pPr/>
              <a:t>12</a:t>
            </a:fld>
            <a:endParaRPr lang="en-US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12B65D-4521-48C8-B205-EA0116C7A988}" type="slidenum">
              <a:rPr lang="en-US"/>
              <a:pPr/>
              <a:t>15</a:t>
            </a:fld>
            <a:endParaRPr lang="en-US"/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A3E422-A4E8-4D2C-B389-333ACB94182F}" type="slidenum">
              <a:rPr lang="en-US"/>
              <a:pPr/>
              <a:t>16</a:t>
            </a:fld>
            <a:endParaRPr lang="en-US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65D947-11FD-4969-8439-A24376A04C8F}" type="slidenum">
              <a:rPr lang="en-US"/>
              <a:pPr/>
              <a:t>17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28A336-A312-40B0-8797-8630C68863D1}" type="slidenum">
              <a:rPr lang="en-US"/>
              <a:pPr/>
              <a:t>19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DE54020-0386-4100-8A77-B7250DB29FE4}" type="slidenum">
              <a:rPr lang="en-US"/>
              <a:pPr/>
              <a:t>20</a:t>
            </a:fld>
            <a:endParaRPr lang="en-US"/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44CF0D-C9C4-4DB0-8479-6EF5E22840E0}" type="slidenum">
              <a:rPr lang="en-US"/>
              <a:pPr/>
              <a:t>21</a:t>
            </a:fld>
            <a:endParaRPr lang="en-US"/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B9BD8B-84CE-4DFC-A736-04793DD0927B}" type="slidenum">
              <a:rPr lang="en-US"/>
              <a:pPr/>
              <a:t>22</a:t>
            </a:fld>
            <a:endParaRPr lang="en-US"/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6EA68D-CD28-4286-A719-6D8B362059F0}" type="slidenum">
              <a:rPr lang="en-US"/>
              <a:pPr/>
              <a:t>32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E11CF15-225B-4F04-A9FA-8292DCB086E8}" type="slidenum">
              <a:rPr lang="en-US"/>
              <a:pPr/>
              <a:t>33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E58D0B-2EC9-45F6-9D23-715583CA5F70}" type="slidenum">
              <a:rPr lang="en-US"/>
              <a:pPr/>
              <a:t>34</a:t>
            </a:fld>
            <a:endParaRPr lang="en-US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99B325-3D94-4F5A-AA11-116CE64EDC48}" type="slidenum">
              <a:rPr lang="en-US"/>
              <a:pPr/>
              <a:t>35</a:t>
            </a:fld>
            <a:endParaRPr lang="en-US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16559B-0357-4C6C-A780-76E1179CE38A}" type="slidenum">
              <a:rPr lang="en-US"/>
              <a:pPr/>
              <a:t>36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DF242C8-25D3-4D38-B4BB-B751EF8A44BF}" type="slidenum">
              <a:rPr lang="en-US"/>
              <a:pPr/>
              <a:t>37</a:t>
            </a:fld>
            <a:endParaRPr lang="en-US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4D5C28-189B-4456-9E99-704782A79466}" type="slidenum">
              <a:rPr lang="en-US"/>
              <a:pPr/>
              <a:t>38</a:t>
            </a:fld>
            <a:endParaRPr lang="en-US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8EEF91-69E6-4554-A7AD-AB9D4D31AA69}" type="slidenum">
              <a:rPr lang="en-US"/>
              <a:pPr/>
              <a:t>39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5240CC-8D63-47AA-8581-2B27732BE0DA}" type="slidenum">
              <a:rPr lang="en-US"/>
              <a:pPr/>
              <a:t>40</a:t>
            </a:fld>
            <a:endParaRPr lang="en-US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2D65A1-29C1-40CC-8302-9AC1B30CF6B3}" type="slidenum">
              <a:rPr lang="en-US"/>
              <a:pPr/>
              <a:t>41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BDB2A18-8595-4123-9420-AF8BD9FCE4F2}" type="slidenum">
              <a:rPr lang="en-US"/>
              <a:pPr/>
              <a:t>42</a:t>
            </a:fld>
            <a:endParaRPr lang="en-US"/>
          </a:p>
        </p:txBody>
      </p:sp>
      <p:sp>
        <p:nvSpPr>
          <p:cNvPr id="901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AF6A02-C832-4650-B5FE-0F775F897062}" type="slidenum">
              <a:rPr lang="en-US"/>
              <a:pPr/>
              <a:t>43</a:t>
            </a:fld>
            <a:endParaRPr lang="en-US"/>
          </a:p>
        </p:txBody>
      </p:sp>
      <p:sp>
        <p:nvSpPr>
          <p:cNvPr id="921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5E5EAE-495B-4B60-89D9-9E3DF9F83785}" type="slidenum">
              <a:rPr lang="en-US"/>
              <a:pPr/>
              <a:t>44</a:t>
            </a:fld>
            <a:endParaRPr lang="en-US"/>
          </a:p>
        </p:txBody>
      </p:sp>
      <p:sp>
        <p:nvSpPr>
          <p:cNvPr id="942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4394FB-DD1A-44DE-A6C8-DFA98D6BA07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648A10-FFC1-4301-94F7-CD517AC28CD1}" type="slidenum">
              <a:rPr lang="en-US"/>
              <a:pPr/>
              <a:t>46</a:t>
            </a:fld>
            <a:endParaRPr lang="en-US"/>
          </a:p>
        </p:txBody>
      </p:sp>
      <p:sp>
        <p:nvSpPr>
          <p:cNvPr id="983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67C799-7C86-441A-B501-DBD19D90E6CE}" type="slidenum">
              <a:rPr lang="en-US"/>
              <a:pPr/>
              <a:t>47</a:t>
            </a:fld>
            <a:endParaRPr lang="en-US"/>
          </a:p>
        </p:txBody>
      </p:sp>
      <p:sp>
        <p:nvSpPr>
          <p:cNvPr id="10035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DC7E59B-1ED6-4488-990D-0DEF59DEEEF5}" type="slidenum">
              <a:rPr lang="en-US"/>
              <a:pPr/>
              <a:t>48</a:t>
            </a:fld>
            <a:endParaRPr lang="en-US"/>
          </a:p>
        </p:txBody>
      </p:sp>
      <p:sp>
        <p:nvSpPr>
          <p:cNvPr id="1024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B848CB-4CB0-4542-826F-520A1C7009DC}" type="slidenum">
              <a:rPr lang="en-US"/>
              <a:pPr/>
              <a:t>49</a:t>
            </a:fld>
            <a:endParaRPr lang="en-US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9F7BD8-0513-4D8E-8703-3D599E28742B}" type="slidenum">
              <a:rPr lang="en-US"/>
              <a:pPr/>
              <a:t>50</a:t>
            </a:fld>
            <a:endParaRPr lang="en-US"/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85978E-25A8-40D8-AD21-7EA349DDACFF}" type="slidenum">
              <a:rPr lang="en-US"/>
              <a:pPr/>
              <a:t>51</a:t>
            </a:fld>
            <a:endParaRPr lang="en-US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A5DB30E-DAC3-4BE1-A97F-019D3E7AC194}" type="slidenum">
              <a:rPr lang="en-US"/>
              <a:pPr/>
              <a:t>52</a:t>
            </a:fld>
            <a:endParaRPr lang="en-US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BF207E-921C-4C53-9FF8-06B0C7CE980E}" type="slidenum">
              <a:rPr lang="en-US"/>
              <a:pPr/>
              <a:t>53</a:t>
            </a:fld>
            <a:endParaRPr lang="en-US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3FC1-F4F0-47DA-A9BF-76FC5C24A247}" type="slidenum">
              <a:rPr lang="en-US"/>
              <a:pPr/>
              <a:t>54</a:t>
            </a:fld>
            <a:endParaRPr lang="en-US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E45B63-8C31-47A5-B79C-D3215537331F}" type="slidenum">
              <a:rPr lang="en-US"/>
              <a:pPr/>
              <a:t>55</a:t>
            </a:fld>
            <a:endParaRPr lang="en-US"/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E66FBCB-A633-476E-AF5B-F4DAB7B54F4C}" type="slidenum">
              <a:rPr lang="en-US"/>
              <a:pPr/>
              <a:t>56</a:t>
            </a:fld>
            <a:endParaRPr lang="en-US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E82E7C-E1DF-4E7D-A45B-4AF0FB3F0A9A}" type="slidenum">
              <a:rPr lang="en-US"/>
              <a:pPr/>
              <a:t>57</a:t>
            </a:fld>
            <a:endParaRPr lang="en-US"/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42C997-CEF6-410D-A5F5-8E853C88D3F0}" type="slidenum">
              <a:rPr lang="en-US"/>
              <a:pPr/>
              <a:t>58</a:t>
            </a:fld>
            <a:endParaRPr lang="en-US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0C3C6AA-5BA1-4E67-BDA5-E47F0F05084D}" type="slidenum">
              <a:rPr lang="en-US"/>
              <a:pPr/>
              <a:t>59</a:t>
            </a:fld>
            <a:endParaRPr lang="en-US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FF42AF-BF6B-4201-B626-E1EBD5BD521C}" type="slidenum">
              <a:rPr lang="en-US"/>
              <a:pPr/>
              <a:t>60</a:t>
            </a:fld>
            <a:endParaRPr lang="en-US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860CFB-7E48-4E57-975A-ABE1198C17CB}" type="slidenum">
              <a:rPr lang="en-US"/>
              <a:pPr/>
              <a:t>61</a:t>
            </a:fld>
            <a:endParaRPr lang="en-US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C67AC5-93A4-4A5A-9BB2-C59BDB3DA8EB}" type="slidenum">
              <a:rPr lang="en-US"/>
              <a:pPr/>
              <a:t>62</a:t>
            </a:fld>
            <a:endParaRPr lang="en-US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2688" y="604838"/>
            <a:ext cx="4506912" cy="3381375"/>
          </a:xfrm>
          <a:solidFill>
            <a:srgbClr val="FFFFFF"/>
          </a:solidFill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 lIns="89991" tIns="44995" rIns="89991" bIns="44995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solidFill>
            <a:srgbClr val="FFFFFF"/>
          </a:solidFill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1100" y="604838"/>
            <a:ext cx="4508500" cy="3381375"/>
          </a:xfrm>
          <a:solidFill>
            <a:srgbClr val="FFFFFF"/>
          </a:solidFill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6938" y="4365625"/>
            <a:ext cx="5076825" cy="4064000"/>
          </a:xfrm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8"/>
            <a:ext cx="8229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897D4B6-722D-4A34-9080-3AC86F7E85A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7DBE6-85BF-44F0-9A1F-9EC61289FF20}" type="datetimeFigureOut">
              <a:rPr lang="en-US" smtClean="0"/>
              <a:pPr/>
              <a:t>5/13/2009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8279D-8A22-4919-9CD2-86C0108BAE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Microsoft_Office_Word_97_-_2003_Document1.doc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Office_Word_97_-_2003_Document6.doc"/><Relationship Id="rId3" Type="http://schemas.openxmlformats.org/officeDocument/2006/relationships/notesSlide" Target="../notesSlides/notesSlide26.xml"/><Relationship Id="rId7" Type="http://schemas.openxmlformats.org/officeDocument/2006/relationships/oleObject" Target="../embeddings/Microsoft_Office_Word_97_-_2003_Document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Office_Word_97_-_2003_Document4.doc"/><Relationship Id="rId5" Type="http://schemas.openxmlformats.org/officeDocument/2006/relationships/oleObject" Target="../embeddings/Microsoft_Office_Word_97_-_2003_Document3.doc"/><Relationship Id="rId4" Type="http://schemas.openxmlformats.org/officeDocument/2006/relationships/oleObject" Target="../embeddings/Microsoft_Office_Word_97_-_2003_Document2.doc"/><Relationship Id="rId9" Type="http://schemas.openxmlformats.org/officeDocument/2006/relationships/oleObject" Target="../embeddings/Microsoft_Office_Word_97_-_2003_Document7.doc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Office_Word_97_-_2003_Document12.doc"/><Relationship Id="rId3" Type="http://schemas.openxmlformats.org/officeDocument/2006/relationships/notesSlide" Target="../notesSlides/notesSlide27.xml"/><Relationship Id="rId7" Type="http://schemas.openxmlformats.org/officeDocument/2006/relationships/oleObject" Target="../embeddings/Microsoft_Office_Word_97_-_2003_Document1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Microsoft_Office_Word_97_-_2003_Document10.doc"/><Relationship Id="rId5" Type="http://schemas.openxmlformats.org/officeDocument/2006/relationships/oleObject" Target="../embeddings/Microsoft_Office_Word_97_-_2003_Document9.doc"/><Relationship Id="rId4" Type="http://schemas.openxmlformats.org/officeDocument/2006/relationships/oleObject" Target="../embeddings/Microsoft_Office_Word_97_-_2003_Document8.doc"/><Relationship Id="rId9" Type="http://schemas.openxmlformats.org/officeDocument/2006/relationships/oleObject" Target="../embeddings/Microsoft_Office_Word_97_-_2003_Document13.doc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Word_97_-_2003_Document14.doc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Microsoft_Office_Word_97_-_2003_Document16.doc"/><Relationship Id="rId4" Type="http://schemas.openxmlformats.org/officeDocument/2006/relationships/oleObject" Target="../embeddings/Microsoft_Office_Word_97_-_2003_Document15.doc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Microsoft_Office_Word_97_-_2003_Document17.doc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Microsoft_Office_Word_97_-_2003_Document18.doc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Microsoft_Office_Word_97_-_2003_Document19.doc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Microsoft_Office_Word_97_-_2003_Document20.doc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Microsoft_Office_Word_97_-_2003_Document21.doc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Microsoft_Office_Word_97_-_2003_Document22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Microsoft_Office_Word_97_-_2003_Document23.doc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Microsoft_Office_Word_97_-_2003_Document24.doc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Microsoft_Office_Word_97_-_2003_Document25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Microsoft_Office_Word_97_-_2003_Document26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Microsoft_Office_Word_97_-_2003_Document27.doc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Microsoft_Office_Word_97_-_2003_Document28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Microsoft_Office_Word_97_-_2003_Document29.doc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Higher level semantic interpretation </a:t>
            </a:r>
            <a:r>
              <a:rPr lang="en-US" dirty="0" smtClean="0"/>
              <a:t>framework</a:t>
            </a:r>
            <a:endParaRPr lang="en-US" b="1" dirty="0" smtClean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90600" y="3886200"/>
            <a:ext cx="7162800" cy="1752600"/>
          </a:xfrm>
          <a:solidFill>
            <a:srgbClr val="FFFFFF"/>
          </a:solidFill>
          <a:ln>
            <a:miter lim="800000"/>
            <a:headEnd/>
            <a:tailEnd/>
          </a:ln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sz="2800" b="1" dirty="0" smtClean="0">
                <a:latin typeface="Helvetica" charset="0"/>
              </a:rPr>
              <a:t>Rutu Mulkar-Mehta and Jerry Hobbs</a:t>
            </a:r>
            <a:endParaRPr lang="en-US" sz="2800" b="1" dirty="0" smtClean="0">
              <a:latin typeface="Helvetica" charset="0"/>
            </a:endParaRPr>
          </a:p>
          <a:p>
            <a:pPr eaLnBrk="1" hangingPunct="1"/>
            <a:r>
              <a:rPr lang="en-US" sz="2800" b="1" dirty="0" smtClean="0">
                <a:latin typeface="Helvetica" charset="0"/>
              </a:rPr>
              <a:t>Information Sciences Institute</a:t>
            </a:r>
          </a:p>
          <a:p>
            <a:pPr eaLnBrk="1" hangingPunct="1"/>
            <a:r>
              <a:rPr lang="en-US" sz="2800" b="1" dirty="0" smtClean="0">
                <a:latin typeface="Helvetica" charset="0"/>
              </a:rPr>
              <a:t>University of Southern California</a:t>
            </a:r>
          </a:p>
          <a:p>
            <a:pPr eaLnBrk="1" hangingPunct="1"/>
            <a:r>
              <a:rPr lang="en-US" sz="2800" b="1" dirty="0" smtClean="0">
                <a:latin typeface="Helvetica" charset="0"/>
              </a:rPr>
              <a:t>Marina del Rey, CA, USA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70088" y="609600"/>
            <a:ext cx="5202237" cy="517525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Lexical Ambiguity</a:t>
            </a:r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2570163" y="1374775"/>
            <a:ext cx="4048125" cy="323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6000"/>
              </a:lnSpc>
            </a:pPr>
            <a:r>
              <a:rPr lang="en-US" sz="2000">
                <a:solidFill>
                  <a:srgbClr val="1B02FF"/>
                </a:solidFill>
              </a:rPr>
              <a:t>The plane taxied to the terminal.</a:t>
            </a:r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2590800" y="2057400"/>
            <a:ext cx="43322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>
                <a:solidFill>
                  <a:srgbClr val="FF0710"/>
                </a:solidFill>
              </a:rPr>
              <a:t>plane(x)  &amp;  taxi(x,y)  &amp;  terminal(y)</a:t>
            </a:r>
          </a:p>
        </p:txBody>
      </p:sp>
      <p:sp>
        <p:nvSpPr>
          <p:cNvPr id="31749" name="Rectangle 5"/>
          <p:cNvSpPr>
            <a:spLocks noChangeArrowheads="1"/>
          </p:cNvSpPr>
          <p:nvPr/>
        </p:nvSpPr>
        <p:spPr bwMode="auto">
          <a:xfrm>
            <a:off x="1350963" y="2635250"/>
            <a:ext cx="533400" cy="284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/>
              <a:t>KB:</a:t>
            </a:r>
          </a:p>
        </p:txBody>
      </p:sp>
      <p:sp>
        <p:nvSpPr>
          <p:cNvPr id="31750" name="Rectangle 6"/>
          <p:cNvSpPr>
            <a:spLocks noChangeArrowheads="1"/>
          </p:cNvSpPr>
          <p:nvPr/>
        </p:nvSpPr>
        <p:spPr bwMode="auto">
          <a:xfrm>
            <a:off x="838200" y="3124200"/>
            <a:ext cx="28717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>
                <a:solidFill>
                  <a:srgbClr val="FF0710"/>
                </a:solidFill>
              </a:rPr>
              <a:t>airplane(x) --&gt; plane(x)</a:t>
            </a:r>
          </a:p>
        </p:txBody>
      </p:sp>
      <p:sp>
        <p:nvSpPr>
          <p:cNvPr id="31751" name="Rectangle 7"/>
          <p:cNvSpPr>
            <a:spLocks noChangeArrowheads="1"/>
          </p:cNvSpPr>
          <p:nvPr/>
        </p:nvSpPr>
        <p:spPr bwMode="auto">
          <a:xfrm>
            <a:off x="1851173" y="3699018"/>
            <a:ext cx="5892800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710"/>
                </a:solidFill>
              </a:rPr>
              <a:t>move-on-ground(</a:t>
            </a:r>
            <a:r>
              <a:rPr lang="en-US" sz="2000" dirty="0" err="1">
                <a:solidFill>
                  <a:srgbClr val="FF0710"/>
                </a:solidFill>
              </a:rPr>
              <a:t>x,y</a:t>
            </a:r>
            <a:r>
              <a:rPr lang="en-US" sz="2000" dirty="0">
                <a:solidFill>
                  <a:srgbClr val="FF0710"/>
                </a:solidFill>
              </a:rPr>
              <a:t>)  &amp; airplane(x)  --&gt; taxi(</a:t>
            </a:r>
            <a:r>
              <a:rPr lang="en-US" sz="2000" dirty="0" err="1">
                <a:solidFill>
                  <a:srgbClr val="FF0710"/>
                </a:solidFill>
              </a:rPr>
              <a:t>x,y</a:t>
            </a:r>
            <a:r>
              <a:rPr lang="en-US" sz="2000" dirty="0">
                <a:solidFill>
                  <a:srgbClr val="FF0710"/>
                </a:solidFill>
              </a:rPr>
              <a:t>)</a:t>
            </a:r>
          </a:p>
        </p:txBody>
      </p:sp>
      <p:sp>
        <p:nvSpPr>
          <p:cNvPr id="31752" name="Rectangle 9"/>
          <p:cNvSpPr>
            <a:spLocks noChangeArrowheads="1"/>
          </p:cNvSpPr>
          <p:nvPr/>
        </p:nvSpPr>
        <p:spPr bwMode="auto">
          <a:xfrm>
            <a:off x="990600" y="4267200"/>
            <a:ext cx="5607050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710"/>
                </a:solidFill>
              </a:rPr>
              <a:t>airport(z)  --&gt; airplane(x) &amp; airport-terminal(y)</a:t>
            </a:r>
          </a:p>
        </p:txBody>
      </p:sp>
      <p:sp>
        <p:nvSpPr>
          <p:cNvPr id="31756" name="Rectangle 13"/>
          <p:cNvSpPr>
            <a:spLocks noChangeArrowheads="1"/>
          </p:cNvSpPr>
          <p:nvPr/>
        </p:nvSpPr>
        <p:spPr bwMode="auto">
          <a:xfrm>
            <a:off x="1860550" y="2081213"/>
            <a:ext cx="482600" cy="2841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/>
              <a:t>LF:</a:t>
            </a: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4800600" y="4724400"/>
            <a:ext cx="4100481" cy="3129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 smtClean="0">
                <a:solidFill>
                  <a:srgbClr val="FF0000"/>
                </a:solidFill>
              </a:rPr>
              <a:t>airport-terminal(y</a:t>
            </a:r>
            <a:r>
              <a:rPr lang="en-US" sz="2000" dirty="0">
                <a:solidFill>
                  <a:srgbClr val="FF0000"/>
                </a:solidFill>
              </a:rPr>
              <a:t>) --&gt; terminal(y)</a:t>
            </a:r>
          </a:p>
        </p:txBody>
      </p:sp>
      <p:cxnSp>
        <p:nvCxnSpPr>
          <p:cNvPr id="14" name="Straight Arrow Connector 28"/>
          <p:cNvCxnSpPr>
            <a:cxnSpLocks noChangeShapeType="1"/>
          </p:cNvCxnSpPr>
          <p:nvPr/>
        </p:nvCxnSpPr>
        <p:spPr bwMode="auto">
          <a:xfrm flipV="1">
            <a:off x="3429002" y="3962401"/>
            <a:ext cx="1676397" cy="304799"/>
          </a:xfrm>
          <a:prstGeom prst="straightConnector1">
            <a:avLst/>
          </a:prstGeom>
          <a:noFill/>
          <a:ln w="19050">
            <a:solidFill>
              <a:srgbClr val="FF0710"/>
            </a:solidFill>
            <a:round/>
            <a:headEnd/>
            <a:tailEnd type="arrow" w="med" len="med"/>
          </a:ln>
        </p:spPr>
      </p:cxnSp>
      <p:cxnSp>
        <p:nvCxnSpPr>
          <p:cNvPr id="17" name="Straight Connector 30"/>
          <p:cNvCxnSpPr>
            <a:cxnSpLocks noChangeShapeType="1"/>
          </p:cNvCxnSpPr>
          <p:nvPr/>
        </p:nvCxnSpPr>
        <p:spPr bwMode="auto">
          <a:xfrm rot="10800000">
            <a:off x="1371600" y="3962400"/>
            <a:ext cx="2057400" cy="304800"/>
          </a:xfrm>
          <a:prstGeom prst="line">
            <a:avLst/>
          </a:prstGeom>
          <a:noFill/>
          <a:ln w="19050">
            <a:solidFill>
              <a:srgbClr val="FF0710"/>
            </a:solidFill>
            <a:round/>
            <a:headEnd/>
            <a:tailEnd/>
          </a:ln>
        </p:spPr>
      </p:cxnSp>
      <p:cxnSp>
        <p:nvCxnSpPr>
          <p:cNvPr id="18" name="Straight Arrow Connector 32"/>
          <p:cNvCxnSpPr>
            <a:cxnSpLocks noChangeShapeType="1"/>
          </p:cNvCxnSpPr>
          <p:nvPr/>
        </p:nvCxnSpPr>
        <p:spPr bwMode="auto">
          <a:xfrm rot="5400000" flipH="1" flipV="1">
            <a:off x="1104901" y="3695701"/>
            <a:ext cx="533400" cy="3174"/>
          </a:xfrm>
          <a:prstGeom prst="straightConnector1">
            <a:avLst/>
          </a:prstGeom>
          <a:noFill/>
          <a:ln w="19050">
            <a:solidFill>
              <a:srgbClr val="FF0710"/>
            </a:solidFill>
            <a:round/>
            <a:headEnd/>
            <a:tailEnd type="arrow" w="med" len="med"/>
          </a:ln>
        </p:spPr>
      </p:cxnSp>
      <p:cxnSp>
        <p:nvCxnSpPr>
          <p:cNvPr id="22" name="Straight Arrow Connector 22"/>
          <p:cNvCxnSpPr>
            <a:cxnSpLocks noChangeShapeType="1"/>
          </p:cNvCxnSpPr>
          <p:nvPr/>
        </p:nvCxnSpPr>
        <p:spPr bwMode="auto">
          <a:xfrm rot="5400000" flipH="1" flipV="1">
            <a:off x="2705101" y="2781300"/>
            <a:ext cx="685800" cy="3175"/>
          </a:xfrm>
          <a:prstGeom prst="straightConnector1">
            <a:avLst/>
          </a:prstGeom>
          <a:noFill/>
          <a:ln w="19050">
            <a:solidFill>
              <a:srgbClr val="FF0710"/>
            </a:solidFill>
            <a:round/>
            <a:headEnd/>
            <a:tailEnd type="arrow" w="med" len="med"/>
          </a:ln>
        </p:spPr>
      </p:cxnSp>
      <p:cxnSp>
        <p:nvCxnSpPr>
          <p:cNvPr id="23" name="Straight Arrow Connector 24"/>
          <p:cNvCxnSpPr>
            <a:cxnSpLocks noChangeShapeType="1"/>
          </p:cNvCxnSpPr>
          <p:nvPr/>
        </p:nvCxnSpPr>
        <p:spPr bwMode="auto">
          <a:xfrm rot="10800000">
            <a:off x="4800600" y="2438400"/>
            <a:ext cx="1981200" cy="1295400"/>
          </a:xfrm>
          <a:prstGeom prst="straightConnector1">
            <a:avLst/>
          </a:prstGeom>
          <a:noFill/>
          <a:ln w="19050">
            <a:solidFill>
              <a:srgbClr val="FF0710"/>
            </a:solidFill>
            <a:round/>
            <a:headEnd/>
            <a:tailEnd type="arrow" w="med" len="med"/>
          </a:ln>
        </p:spPr>
      </p:cxnSp>
      <p:cxnSp>
        <p:nvCxnSpPr>
          <p:cNvPr id="31" name="Elbow Connector 30"/>
          <p:cNvCxnSpPr/>
          <p:nvPr/>
        </p:nvCxnSpPr>
        <p:spPr bwMode="auto">
          <a:xfrm rot="16200000" flipV="1">
            <a:off x="6019800" y="2667000"/>
            <a:ext cx="2286000" cy="1676400"/>
          </a:xfrm>
          <a:prstGeom prst="bentConnector3">
            <a:avLst>
              <a:gd name="adj1" fmla="val 64545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3" name="Rectangle 18"/>
          <p:cNvSpPr>
            <a:spLocks noChangeArrowheads="1"/>
          </p:cNvSpPr>
          <p:nvPr/>
        </p:nvSpPr>
        <p:spPr bwMode="auto">
          <a:xfrm>
            <a:off x="1752600" y="3657600"/>
            <a:ext cx="2667000" cy="346360"/>
          </a:xfrm>
          <a:prstGeom prst="rect">
            <a:avLst/>
          </a:prstGeom>
          <a:noFill/>
          <a:ln w="12700">
            <a:solidFill>
              <a:srgbClr val="FF071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Rectangle 19"/>
          <p:cNvSpPr>
            <a:spLocks noChangeArrowheads="1"/>
          </p:cNvSpPr>
          <p:nvPr/>
        </p:nvSpPr>
        <p:spPr bwMode="auto">
          <a:xfrm>
            <a:off x="990600" y="4191000"/>
            <a:ext cx="1138238" cy="381000"/>
          </a:xfrm>
          <a:prstGeom prst="rect">
            <a:avLst/>
          </a:prstGeom>
          <a:noFill/>
          <a:ln w="12700">
            <a:solidFill>
              <a:srgbClr val="FF071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Rectangle 19"/>
          <p:cNvSpPr>
            <a:spLocks noChangeArrowheads="1"/>
          </p:cNvSpPr>
          <p:nvPr/>
        </p:nvSpPr>
        <p:spPr bwMode="auto">
          <a:xfrm>
            <a:off x="4800600" y="4724400"/>
            <a:ext cx="2286000" cy="381000"/>
          </a:xfrm>
          <a:prstGeom prst="rect">
            <a:avLst/>
          </a:prstGeom>
          <a:noFill/>
          <a:ln w="12700">
            <a:solidFill>
              <a:srgbClr val="FF071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2" name="Shape 41"/>
          <p:cNvCxnSpPr>
            <a:stCxn id="35" idx="1"/>
          </p:cNvCxnSpPr>
          <p:nvPr/>
        </p:nvCxnSpPr>
        <p:spPr bwMode="auto">
          <a:xfrm rot="10800000">
            <a:off x="4495800" y="4572000"/>
            <a:ext cx="304800" cy="342900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Rectangle 10"/>
          <p:cNvSpPr>
            <a:spLocks noChangeArrowheads="1"/>
          </p:cNvSpPr>
          <p:nvPr/>
        </p:nvSpPr>
        <p:spPr bwMode="auto">
          <a:xfrm>
            <a:off x="1066800" y="5257800"/>
            <a:ext cx="38115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9DA6"/>
                </a:solidFill>
              </a:rPr>
              <a:t>wood-smoother(x) --&gt; plane(x)</a:t>
            </a:r>
          </a:p>
        </p:txBody>
      </p:sp>
      <p:sp>
        <p:nvSpPr>
          <p:cNvPr id="44" name="Rectangle 11"/>
          <p:cNvSpPr>
            <a:spLocks noChangeArrowheads="1"/>
          </p:cNvSpPr>
          <p:nvPr/>
        </p:nvSpPr>
        <p:spPr bwMode="auto">
          <a:xfrm>
            <a:off x="1066800" y="5638800"/>
            <a:ext cx="4895850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9DA6"/>
                </a:solidFill>
              </a:rPr>
              <a:t>ride-in-cab(</a:t>
            </a:r>
            <a:r>
              <a:rPr lang="en-US" sz="2000" dirty="0" err="1">
                <a:solidFill>
                  <a:srgbClr val="FF9DA6"/>
                </a:solidFill>
              </a:rPr>
              <a:t>x,y</a:t>
            </a:r>
            <a:r>
              <a:rPr lang="en-US" sz="2000" dirty="0">
                <a:solidFill>
                  <a:srgbClr val="FF9DA6"/>
                </a:solidFill>
              </a:rPr>
              <a:t>) &amp; person(x) --&gt; taxi(</a:t>
            </a:r>
            <a:r>
              <a:rPr lang="en-US" sz="2000" dirty="0" err="1">
                <a:solidFill>
                  <a:srgbClr val="FF9DA6"/>
                </a:solidFill>
              </a:rPr>
              <a:t>x,y</a:t>
            </a:r>
            <a:r>
              <a:rPr lang="en-US" sz="2000" dirty="0">
                <a:solidFill>
                  <a:srgbClr val="FF9DA6"/>
                </a:solidFill>
              </a:rPr>
              <a:t>)</a:t>
            </a:r>
          </a:p>
        </p:txBody>
      </p:sp>
      <p:sp>
        <p:nvSpPr>
          <p:cNvPr id="45" name="Rectangle 12"/>
          <p:cNvSpPr>
            <a:spLocks noChangeArrowheads="1"/>
          </p:cNvSpPr>
          <p:nvPr/>
        </p:nvSpPr>
        <p:spPr bwMode="auto">
          <a:xfrm>
            <a:off x="990600" y="6040438"/>
            <a:ext cx="4467225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9DA6"/>
                </a:solidFill>
              </a:rPr>
              <a:t>computer-terminal(y) --&gt; terminal(y)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Abduction Pipeline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Biology, </a:t>
            </a:r>
            <a:r>
              <a:rPr lang="en-US" dirty="0" smtClean="0"/>
              <a:t>Causality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868362"/>
          </a:xfrm>
        </p:spPr>
        <p:txBody>
          <a:bodyPr/>
          <a:lstStyle/>
          <a:p>
            <a:r>
              <a:rPr lang="en-US" sz="4000"/>
              <a:t>Functional Overview and Components</a:t>
            </a:r>
          </a:p>
        </p:txBody>
      </p:sp>
      <p:sp>
        <p:nvSpPr>
          <p:cNvPr id="53293" name="Rectangle 45"/>
          <p:cNvSpPr>
            <a:spLocks noChangeArrowheads="1"/>
          </p:cNvSpPr>
          <p:nvPr/>
        </p:nvSpPr>
        <p:spPr bwMode="auto">
          <a:xfrm>
            <a:off x="914400" y="1143000"/>
            <a:ext cx="3505200" cy="54102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4" name="Rectangle 46"/>
          <p:cNvSpPr>
            <a:spLocks noChangeArrowheads="1"/>
          </p:cNvSpPr>
          <p:nvPr/>
        </p:nvSpPr>
        <p:spPr bwMode="auto">
          <a:xfrm>
            <a:off x="4800600" y="2057400"/>
            <a:ext cx="3810000" cy="26670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5" name="Rectangle 47"/>
          <p:cNvSpPr>
            <a:spLocks noChangeArrowheads="1"/>
          </p:cNvSpPr>
          <p:nvPr/>
        </p:nvSpPr>
        <p:spPr bwMode="auto">
          <a:xfrm>
            <a:off x="1524000" y="1981200"/>
            <a:ext cx="2209800" cy="1219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6" name="Rectangle 48"/>
          <p:cNvSpPr>
            <a:spLocks noChangeArrowheads="1"/>
          </p:cNvSpPr>
          <p:nvPr/>
        </p:nvSpPr>
        <p:spPr bwMode="auto">
          <a:xfrm>
            <a:off x="1524000" y="3429000"/>
            <a:ext cx="2209800" cy="1219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7" name="Rectangle 49"/>
          <p:cNvSpPr>
            <a:spLocks noChangeArrowheads="1"/>
          </p:cNvSpPr>
          <p:nvPr/>
        </p:nvSpPr>
        <p:spPr bwMode="auto">
          <a:xfrm>
            <a:off x="1524000" y="4953000"/>
            <a:ext cx="2209800" cy="1219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8" name="Rectangle 50"/>
          <p:cNvSpPr>
            <a:spLocks noChangeArrowheads="1"/>
          </p:cNvSpPr>
          <p:nvPr/>
        </p:nvSpPr>
        <p:spPr bwMode="auto">
          <a:xfrm>
            <a:off x="5181600" y="2819400"/>
            <a:ext cx="3048000" cy="1524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3299" name="Text Box 51"/>
          <p:cNvSpPr txBox="1">
            <a:spLocks noChangeArrowheads="1"/>
          </p:cNvSpPr>
          <p:nvPr/>
        </p:nvSpPr>
        <p:spPr bwMode="auto">
          <a:xfrm>
            <a:off x="1600200" y="2286000"/>
            <a:ext cx="20574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Syntactic Parsing of text</a:t>
            </a:r>
          </a:p>
        </p:txBody>
      </p:sp>
      <p:sp>
        <p:nvSpPr>
          <p:cNvPr id="53300" name="Text Box 52"/>
          <p:cNvSpPr txBox="1">
            <a:spLocks noChangeArrowheads="1"/>
          </p:cNvSpPr>
          <p:nvPr/>
        </p:nvSpPr>
        <p:spPr bwMode="auto">
          <a:xfrm>
            <a:off x="1600200" y="3429001"/>
            <a:ext cx="2057400" cy="12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900" dirty="0"/>
              <a:t>Conversion of parse to Shallow Logical form</a:t>
            </a:r>
          </a:p>
        </p:txBody>
      </p:sp>
      <p:sp>
        <p:nvSpPr>
          <p:cNvPr id="53301" name="Text Box 53"/>
          <p:cNvSpPr txBox="1">
            <a:spLocks noChangeArrowheads="1"/>
          </p:cNvSpPr>
          <p:nvPr/>
        </p:nvSpPr>
        <p:spPr bwMode="auto">
          <a:xfrm>
            <a:off x="1600200" y="5257800"/>
            <a:ext cx="20574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/>
              <a:t>Abductive Inferencing</a:t>
            </a:r>
          </a:p>
        </p:txBody>
      </p:sp>
      <p:sp>
        <p:nvSpPr>
          <p:cNvPr id="53302" name="Line 54"/>
          <p:cNvSpPr>
            <a:spLocks noChangeShapeType="1"/>
          </p:cNvSpPr>
          <p:nvPr/>
        </p:nvSpPr>
        <p:spPr bwMode="auto">
          <a:xfrm>
            <a:off x="304800" y="259080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med"/>
          </a:ln>
          <a:effectLst/>
        </p:spPr>
        <p:txBody>
          <a:bodyPr/>
          <a:lstStyle/>
          <a:p>
            <a:endParaRPr lang="en-US"/>
          </a:p>
        </p:txBody>
      </p:sp>
      <p:cxnSp>
        <p:nvCxnSpPr>
          <p:cNvPr id="53303" name="AutoShape 55"/>
          <p:cNvCxnSpPr>
            <a:cxnSpLocks noChangeShapeType="1"/>
            <a:stCxn id="53297" idx="3"/>
            <a:endCxn id="53298" idx="2"/>
          </p:cNvCxnSpPr>
          <p:nvPr/>
        </p:nvCxnSpPr>
        <p:spPr bwMode="auto">
          <a:xfrm flipV="1">
            <a:off x="3733800" y="4343400"/>
            <a:ext cx="2971800" cy="1219200"/>
          </a:xfrm>
          <a:prstGeom prst="curvedConnector2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med"/>
          </a:ln>
          <a:effectLst/>
        </p:spPr>
      </p:cxnSp>
      <p:cxnSp>
        <p:nvCxnSpPr>
          <p:cNvPr id="53304" name="AutoShape 56"/>
          <p:cNvCxnSpPr>
            <a:cxnSpLocks noChangeShapeType="1"/>
            <a:stCxn id="53296" idx="3"/>
            <a:endCxn id="53295" idx="3"/>
          </p:cNvCxnSpPr>
          <p:nvPr/>
        </p:nvCxnSpPr>
        <p:spPr bwMode="auto">
          <a:xfrm flipV="1">
            <a:off x="3733800" y="2590800"/>
            <a:ext cx="1588" cy="1447800"/>
          </a:xfrm>
          <a:prstGeom prst="curvedConnector3">
            <a:avLst>
              <a:gd name="adj1" fmla="val 14400000"/>
            </a:avLst>
          </a:prstGeom>
          <a:noFill/>
          <a:ln w="9525">
            <a:solidFill>
              <a:schemeClr val="tx1"/>
            </a:solidFill>
            <a:round/>
            <a:headEnd type="triangle" w="lg" len="med"/>
            <a:tailEnd/>
          </a:ln>
          <a:effectLst/>
        </p:spPr>
      </p:cxnSp>
      <p:cxnSp>
        <p:nvCxnSpPr>
          <p:cNvPr id="53305" name="AutoShape 57"/>
          <p:cNvCxnSpPr>
            <a:cxnSpLocks noChangeShapeType="1"/>
            <a:stCxn id="53296" idx="1"/>
            <a:endCxn id="53297" idx="1"/>
          </p:cNvCxnSpPr>
          <p:nvPr/>
        </p:nvCxnSpPr>
        <p:spPr bwMode="auto">
          <a:xfrm rot="10800000" flipH="1" flipV="1">
            <a:off x="1524000" y="4038600"/>
            <a:ext cx="1588" cy="1524000"/>
          </a:xfrm>
          <a:prstGeom prst="curvedConnector3">
            <a:avLst>
              <a:gd name="adj1" fmla="val -1440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lg" len="med"/>
          </a:ln>
          <a:effectLst/>
        </p:spPr>
      </p:cxnSp>
      <p:sp>
        <p:nvSpPr>
          <p:cNvPr id="53306" name="Text Box 58"/>
          <p:cNvSpPr txBox="1">
            <a:spLocks noChangeArrowheads="1"/>
          </p:cNvSpPr>
          <p:nvPr/>
        </p:nvSpPr>
        <p:spPr bwMode="auto">
          <a:xfrm>
            <a:off x="5257800" y="3048000"/>
            <a:ext cx="31242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 dirty="0" smtClean="0"/>
              <a:t>Backend Reasoning Engine</a:t>
            </a:r>
            <a:endParaRPr lang="en-US" sz="2000" dirty="0"/>
          </a:p>
        </p:txBody>
      </p:sp>
      <p:sp>
        <p:nvSpPr>
          <p:cNvPr id="53308" name="Text Box 60"/>
          <p:cNvSpPr txBox="1">
            <a:spLocks noChangeArrowheads="1"/>
          </p:cNvSpPr>
          <p:nvPr/>
        </p:nvSpPr>
        <p:spPr bwMode="auto">
          <a:xfrm>
            <a:off x="990600" y="1219200"/>
            <a:ext cx="35814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b="1" dirty="0"/>
              <a:t>Natural Language Component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</a:t>
            </a:r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29500" y="2057400"/>
            <a:ext cx="8686800" cy="4068763"/>
          </a:xfrm>
        </p:spPr>
        <p:txBody>
          <a:bodyPr/>
          <a:lstStyle/>
          <a:p>
            <a:pPr marL="609600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2400" dirty="0" smtClean="0"/>
              <a:t>Sentence: “the heart is a pump” </a:t>
            </a:r>
          </a:p>
          <a:p>
            <a:pPr marL="609600" indent="-609600">
              <a:lnSpc>
                <a:spcPct val="80000"/>
              </a:lnSpc>
              <a:buFont typeface="Wingdings" pitchFamily="-128" charset="2"/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609600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2400" dirty="0" smtClean="0"/>
              <a:t>Parse Tree:</a:t>
            </a:r>
            <a:endParaRPr lang="en-US" sz="1800" dirty="0" smtClean="0">
              <a:solidFill>
                <a:schemeClr val="tx1"/>
              </a:solidFill>
            </a:endParaRP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>
                <a:solidFill>
                  <a:schemeClr val="tx1"/>
                </a:solidFill>
              </a:rPr>
              <a:t>(SUBJ) [2] The heart [S-NP]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		(DET) [3] The [S-DEF-ART]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		(PRED) [4] heart [S-COUNT-NOUN]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(PRED) [5] is [S-AUX]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(OBJ) [6] a pump [S-NP]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		(DET) [7] a [S-INDEF-ART]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 smtClean="0"/>
              <a:t>		(PRED) [8] pump [S-NOUN]</a:t>
            </a:r>
          </a:p>
          <a:p>
            <a:pPr marL="1009650" lvl="1" indent="-609600">
              <a:lnSpc>
                <a:spcPct val="80000"/>
              </a:lnSpc>
              <a:buFont typeface="Wingdings" pitchFamily="-128" charset="2"/>
              <a:buNone/>
            </a:pPr>
            <a:endParaRPr lang="en-US" sz="1800" dirty="0" smtClean="0"/>
          </a:p>
          <a:p>
            <a:pPr marL="609600" indent="-609600">
              <a:lnSpc>
                <a:spcPct val="80000"/>
              </a:lnSpc>
              <a:buFont typeface="Wingdings" pitchFamily="-128" charset="2"/>
              <a:buNone/>
            </a:pPr>
            <a:r>
              <a:rPr lang="en-US" sz="2400" dirty="0" smtClean="0"/>
              <a:t>Logical Form: heart-</a:t>
            </a:r>
            <a:r>
              <a:rPr lang="en-US" sz="2400" dirty="0" err="1" smtClean="0"/>
              <a:t>nn</a:t>
            </a:r>
            <a:r>
              <a:rPr lang="en-US" sz="2400" dirty="0" smtClean="0"/>
              <a:t>’(e2,x0) &amp; be’(e0,x0,x1) &amp; </a:t>
            </a:r>
            <a:r>
              <a:rPr lang="en-US" sz="2400" dirty="0" smtClean="0"/>
              <a:t>pump-</a:t>
            </a:r>
            <a:r>
              <a:rPr lang="en-US" sz="2400" dirty="0" err="1" smtClean="0"/>
              <a:t>nn</a:t>
            </a:r>
            <a:r>
              <a:rPr lang="en-US" sz="2400" dirty="0" smtClean="0"/>
              <a:t>’(e1,x1)</a:t>
            </a:r>
          </a:p>
          <a:p>
            <a:pPr marL="495300" indent="-381000">
              <a:lnSpc>
                <a:spcPct val="80000"/>
              </a:lnSpc>
              <a:buFont typeface="Wingdings" pitchFamily="-128" charset="2"/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Biology Domain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Reviving semantic linkages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9" name="Rectangle 7"/>
          <p:cNvSpPr>
            <a:spLocks noChangeArrowheads="1"/>
          </p:cNvSpPr>
          <p:nvPr/>
        </p:nvSpPr>
        <p:spPr bwMode="auto">
          <a:xfrm>
            <a:off x="1066800" y="2258295"/>
            <a:ext cx="7467600" cy="4343400"/>
          </a:xfrm>
          <a:prstGeom prst="rect">
            <a:avLst/>
          </a:prstGeom>
          <a:solidFill>
            <a:schemeClr val="folHlink">
              <a:alpha val="34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229600" cy="990600"/>
          </a:xfrm>
        </p:spPr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295400" y="2459190"/>
            <a:ext cx="4038600" cy="3733800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/>
              <a:t>Triples before Abduction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(( x0-heart instance-of heart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x0-heart is x1 )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x2-pump instance-of pump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x4 supply x3 )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x7-blood instance-of blood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destination-of x6 )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MOD various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instance-of part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x10-body instance-of body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x8 of x10-body ))</a:t>
            </a:r>
          </a:p>
        </p:txBody>
      </p:sp>
      <p:sp>
        <p:nvSpPr>
          <p:cNvPr id="23557" name="Rectangle 5"/>
          <p:cNvSpPr>
            <a:spLocks noGrp="1" noChangeArrowheads="1"/>
          </p:cNvSpPr>
          <p:nvPr>
            <p:ph sz="half" idx="2"/>
          </p:nvPr>
        </p:nvSpPr>
        <p:spPr>
          <a:xfrm>
            <a:off x="4876800" y="2563100"/>
            <a:ext cx="3657600" cy="4191000"/>
          </a:xfrm>
        </p:spPr>
        <p:txBody>
          <a:bodyPr/>
          <a:lstStyle/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/>
              <a:t>Triples after Abduction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</a:t>
            </a:r>
            <a:r>
              <a:rPr lang="en-US" sz="1800" b="1" dirty="0">
                <a:solidFill>
                  <a:schemeClr val="tx1"/>
                </a:solidFill>
              </a:rPr>
              <a:t>(x4-heart instance-of heart)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>
                <a:solidFill>
                  <a:schemeClr val="tx1"/>
                </a:solidFill>
              </a:rPr>
              <a:t>( x4-heart of-type device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>
                <a:solidFill>
                  <a:schemeClr val="tx1"/>
                </a:solidFill>
              </a:rPr>
              <a:t>( x3-blood of-type fluid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x4-heart is x1 )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x2-pump instance-of pump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>
                <a:solidFill>
                  <a:schemeClr val="tx1"/>
                </a:solidFill>
              </a:rPr>
              <a:t>( x4-heart agent-of e4-supply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>
                <a:solidFill>
                  <a:schemeClr val="tx1"/>
                </a:solidFill>
              </a:rPr>
              <a:t>( x3-blood object-of e4-supply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b="1" dirty="0">
                <a:solidFill>
                  <a:schemeClr val="tx1"/>
                </a:solidFill>
              </a:rPr>
              <a:t>( x3-blood instance-of blood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destination-of x6 )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MOD various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x9-part instance-of part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x8 of x10-body 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r>
              <a:rPr lang="en-US" sz="1800" dirty="0">
                <a:solidFill>
                  <a:schemeClr val="tx1"/>
                </a:solidFill>
              </a:rPr>
              <a:t>( x10-body instance-of body ))</a:t>
            </a:r>
          </a:p>
          <a:p>
            <a:pPr>
              <a:lnSpc>
                <a:spcPct val="80000"/>
              </a:lnSpc>
              <a:buFont typeface="Wingdings" pitchFamily="-128" charset="2"/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3558" name="Rectangle 6"/>
          <p:cNvSpPr>
            <a:spLocks noChangeArrowheads="1"/>
          </p:cNvSpPr>
          <p:nvPr/>
        </p:nvSpPr>
        <p:spPr bwMode="auto">
          <a:xfrm>
            <a:off x="533400" y="990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r>
              <a:rPr lang="en-US" sz="1600" b="1" dirty="0">
                <a:solidFill>
                  <a:srgbClr val="800000"/>
                </a:solidFill>
              </a:rPr>
              <a:t>Sentence:</a:t>
            </a:r>
            <a:r>
              <a:rPr lang="en-US" sz="1600" dirty="0">
                <a:solidFill>
                  <a:srgbClr val="800000"/>
                </a:solidFill>
              </a:rPr>
              <a:t> </a:t>
            </a:r>
            <a:r>
              <a:rPr lang="en-US" sz="1600" dirty="0"/>
              <a:t> The heart is a pump that supplies blood to various parts of the body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="1" dirty="0">
                <a:solidFill>
                  <a:srgbClr val="800000"/>
                </a:solidFill>
              </a:rPr>
              <a:t>Logical Form: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1B02FF"/>
                </a:solidFill>
              </a:rPr>
              <a:t>heart-</a:t>
            </a:r>
            <a:r>
              <a:rPr lang="en-US" sz="1600" dirty="0" err="1">
                <a:solidFill>
                  <a:srgbClr val="1B02FF"/>
                </a:solidFill>
              </a:rPr>
              <a:t>nn</a:t>
            </a:r>
            <a:r>
              <a:rPr lang="en-US" sz="1600" dirty="0">
                <a:solidFill>
                  <a:srgbClr val="1B02FF"/>
                </a:solidFill>
              </a:rPr>
              <a:t>’(x0) </a:t>
            </a:r>
            <a:r>
              <a:rPr lang="en-US" sz="1600" dirty="0"/>
              <a:t>&amp; be’(x0,x1) &amp; pump-</a:t>
            </a:r>
            <a:r>
              <a:rPr lang="en-US" sz="1600" dirty="0" err="1"/>
              <a:t>nn</a:t>
            </a:r>
            <a:r>
              <a:rPr lang="en-US" sz="1600" dirty="0"/>
              <a:t>’(x2) &amp; </a:t>
            </a:r>
            <a:r>
              <a:rPr lang="en-US" sz="1600" dirty="0">
                <a:solidFill>
                  <a:srgbClr val="FF0000"/>
                </a:solidFill>
              </a:rPr>
              <a:t>supply-</a:t>
            </a:r>
            <a:r>
              <a:rPr lang="en-US" sz="1600" dirty="0" err="1">
                <a:solidFill>
                  <a:srgbClr val="FF0000"/>
                </a:solidFill>
              </a:rPr>
              <a:t>vb</a:t>
            </a:r>
            <a:r>
              <a:rPr lang="en-US" sz="1600" dirty="0">
                <a:solidFill>
                  <a:srgbClr val="FF0000"/>
                </a:solidFill>
              </a:rPr>
              <a:t>’(x4,x3) </a:t>
            </a:r>
            <a:r>
              <a:rPr lang="en-US" sz="1600" dirty="0"/>
              <a:t>&amp; </a:t>
            </a:r>
            <a:r>
              <a:rPr lang="en-US" sz="1600" dirty="0">
                <a:solidFill>
                  <a:srgbClr val="1B02FF"/>
                </a:solidFill>
              </a:rPr>
              <a:t>blood-</a:t>
            </a:r>
            <a:r>
              <a:rPr lang="en-US" sz="1600" dirty="0" err="1">
                <a:solidFill>
                  <a:srgbClr val="1B02FF"/>
                </a:solidFill>
              </a:rPr>
              <a:t>nn</a:t>
            </a:r>
            <a:r>
              <a:rPr lang="en-US" sz="1600" dirty="0">
                <a:solidFill>
                  <a:srgbClr val="1B02FF"/>
                </a:solidFill>
              </a:rPr>
              <a:t>’(x7) </a:t>
            </a:r>
            <a:r>
              <a:rPr lang="en-US" sz="1600" dirty="0"/>
              <a:t>&amp; to’(x6,x9) &amp; various-</a:t>
            </a:r>
            <a:r>
              <a:rPr lang="en-US" sz="1600" dirty="0" err="1"/>
              <a:t>adj</a:t>
            </a:r>
            <a:r>
              <a:rPr lang="en-US" sz="1600" dirty="0"/>
              <a:t>’(x9) &amp; part-</a:t>
            </a:r>
            <a:r>
              <a:rPr lang="en-US" sz="1600" dirty="0" err="1"/>
              <a:t>nn</a:t>
            </a:r>
            <a:r>
              <a:rPr lang="en-US" sz="1600" dirty="0"/>
              <a:t>’(x9) &amp; of’(x8,x10) &amp; body-</a:t>
            </a:r>
            <a:r>
              <a:rPr lang="en-US" sz="1600" dirty="0" err="1"/>
              <a:t>nn</a:t>
            </a:r>
            <a:r>
              <a:rPr lang="en-US" sz="1600" dirty="0"/>
              <a:t>’(x10)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" fill="hold"/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100" fill="hold"/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100" fill="hold"/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" fill="hold"/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100" fill="hold"/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7" dur="100" fill="hold"/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" dur="100" fill="hold"/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100" fill="hold"/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100" fill="hold"/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29" dur="100" fill="hold"/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30" dur="100" fill="hold"/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100" fill="hold"/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0" fill="hold"/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39" dur="100" fill="hold"/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40" dur="100" fill="hold"/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100" fill="hold"/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5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Axioms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600200"/>
            <a:ext cx="8686800" cy="4525963"/>
          </a:xfrm>
        </p:spPr>
        <p:txBody>
          <a:bodyPr/>
          <a:lstStyle/>
          <a:p>
            <a:r>
              <a:rPr lang="en-US" sz="2800" dirty="0"/>
              <a:t>Currently Axioms are handcrafted</a:t>
            </a:r>
          </a:p>
          <a:p>
            <a:pPr lvl="1">
              <a:buFont typeface="Wingdings" pitchFamily="-128" charset="2"/>
              <a:buNone/>
            </a:pPr>
            <a:r>
              <a:rPr lang="en-US" sz="2400" dirty="0"/>
              <a:t>	Method of introducing constraints on arguments and </a:t>
            </a:r>
            <a:r>
              <a:rPr lang="en-US" sz="2400" dirty="0" err="1"/>
              <a:t>supertype</a:t>
            </a:r>
            <a:r>
              <a:rPr lang="en-US" sz="2400" dirty="0"/>
              <a:t> relations into a system that performs only </a:t>
            </a:r>
            <a:r>
              <a:rPr lang="en-US" sz="2400" dirty="0" err="1"/>
              <a:t>backchaining</a:t>
            </a:r>
            <a:endParaRPr lang="en-US" sz="2400" dirty="0"/>
          </a:p>
          <a:p>
            <a:r>
              <a:rPr lang="en-US" sz="2800" dirty="0"/>
              <a:t>Example Axioms for Nouns</a:t>
            </a:r>
          </a:p>
          <a:p>
            <a:pPr lvl="1"/>
            <a:r>
              <a:rPr lang="en-US" sz="2000" dirty="0"/>
              <a:t>device’(e2,x1) &amp; heart-</a:t>
            </a:r>
            <a:r>
              <a:rPr lang="en-US" sz="2000" dirty="0" err="1"/>
              <a:t>nn</a:t>
            </a:r>
            <a:r>
              <a:rPr lang="en-US" sz="2000" dirty="0"/>
              <a:t>’(e1,x1) </a:t>
            </a:r>
            <a:r>
              <a:rPr lang="en-US" sz="2000" dirty="0">
                <a:sym typeface="Wingdings" pitchFamily="-128" charset="2"/>
              </a:rPr>
              <a:t> </a:t>
            </a:r>
            <a:r>
              <a:rPr lang="en-US" sz="2000" dirty="0"/>
              <a:t>heart-</a:t>
            </a:r>
            <a:r>
              <a:rPr lang="en-US" sz="2000" dirty="0" err="1"/>
              <a:t>nn</a:t>
            </a:r>
            <a:r>
              <a:rPr lang="en-US" sz="2000" dirty="0"/>
              <a:t>’(e1,x1)</a:t>
            </a:r>
          </a:p>
          <a:p>
            <a:pPr lvl="1"/>
            <a:r>
              <a:rPr lang="en-US" sz="2000" dirty="0"/>
              <a:t>fluid’(e2,x1) &amp; blood-</a:t>
            </a:r>
            <a:r>
              <a:rPr lang="en-US" sz="2000" dirty="0" err="1"/>
              <a:t>nn</a:t>
            </a:r>
            <a:r>
              <a:rPr lang="en-US" sz="2000" dirty="0"/>
              <a:t>’(e1,x1) </a:t>
            </a:r>
            <a:r>
              <a:rPr lang="en-US" sz="2000" dirty="0">
                <a:sym typeface="Wingdings" pitchFamily="-128" charset="2"/>
              </a:rPr>
              <a:t> </a:t>
            </a:r>
            <a:r>
              <a:rPr lang="en-US" sz="2000" dirty="0"/>
              <a:t>blood-</a:t>
            </a:r>
            <a:r>
              <a:rPr lang="en-US" sz="2000" dirty="0" err="1"/>
              <a:t>nn</a:t>
            </a:r>
            <a:r>
              <a:rPr lang="en-US" sz="2000" dirty="0"/>
              <a:t>’(e1,x1)</a:t>
            </a:r>
          </a:p>
          <a:p>
            <a:pPr>
              <a:buFont typeface="Wingdings" pitchFamily="-128" charset="2"/>
              <a:buNone/>
            </a:pPr>
            <a:r>
              <a:rPr lang="en-US" sz="2000" dirty="0"/>
              <a:t>	Analogous to </a:t>
            </a:r>
            <a:r>
              <a:rPr lang="en-US" sz="2000" i="1" dirty="0"/>
              <a:t>et cetera</a:t>
            </a:r>
            <a:r>
              <a:rPr lang="en-US" sz="2000" dirty="0"/>
              <a:t> propositions (Hobbs </a:t>
            </a:r>
            <a:r>
              <a:rPr lang="en-US" sz="2000" i="1" dirty="0"/>
              <a:t>et al. </a:t>
            </a:r>
            <a:r>
              <a:rPr lang="en-US" sz="2000" dirty="0"/>
              <a:t>1993)</a:t>
            </a:r>
          </a:p>
          <a:p>
            <a:pPr lvl="1"/>
            <a:r>
              <a:rPr lang="en-US" sz="2000" dirty="0"/>
              <a:t>device’(e2,x1) &amp; etc’(e1,x1) </a:t>
            </a:r>
            <a:r>
              <a:rPr lang="en-US" sz="2000" dirty="0">
                <a:sym typeface="Wingdings" pitchFamily="-128" charset="2"/>
              </a:rPr>
              <a:t></a:t>
            </a:r>
            <a:r>
              <a:rPr lang="en-US" sz="2000" dirty="0"/>
              <a:t> heart-</a:t>
            </a:r>
            <a:r>
              <a:rPr lang="en-US" sz="2000" dirty="0" err="1"/>
              <a:t>nn</a:t>
            </a:r>
            <a:r>
              <a:rPr lang="en-US" sz="2000" dirty="0"/>
              <a:t>’(e1,x1)</a:t>
            </a:r>
          </a:p>
          <a:p>
            <a:r>
              <a:rPr lang="en-US" sz="2400" dirty="0"/>
              <a:t>Example Axioms for Verbs</a:t>
            </a:r>
          </a:p>
          <a:p>
            <a:pPr lvl="1"/>
            <a:r>
              <a:rPr lang="en-US" sz="1800" dirty="0"/>
              <a:t>device’(e2,x1) &amp; fluid’(e2,x0) &amp; supply-</a:t>
            </a:r>
            <a:r>
              <a:rPr lang="en-US" sz="1800" dirty="0" err="1"/>
              <a:t>vb</a:t>
            </a:r>
            <a:r>
              <a:rPr lang="en-US" sz="1800" dirty="0"/>
              <a:t>’(e3,x1,x0) </a:t>
            </a:r>
            <a:r>
              <a:rPr lang="en-US" sz="1800" dirty="0">
                <a:sym typeface="Wingdings" pitchFamily="-128" charset="2"/>
              </a:rPr>
              <a:t> </a:t>
            </a:r>
            <a:r>
              <a:rPr lang="en-US" sz="1800" dirty="0"/>
              <a:t>supply-</a:t>
            </a:r>
            <a:r>
              <a:rPr lang="en-US" sz="1800" dirty="0" err="1"/>
              <a:t>vb</a:t>
            </a:r>
            <a:r>
              <a:rPr lang="en-US" sz="1800" dirty="0"/>
              <a:t>’(e3,x1,x0)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350838"/>
            <a:ext cx="8229600" cy="1143000"/>
          </a:xfrm>
        </p:spPr>
        <p:txBody>
          <a:bodyPr/>
          <a:lstStyle/>
          <a:p>
            <a:r>
              <a:rPr lang="en-US" sz="4000" dirty="0"/>
              <a:t>Using Abduction for Semantic Linkage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76400"/>
            <a:ext cx="8229600" cy="1676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err="1" smtClean="0"/>
              <a:t>Backchaining</a:t>
            </a:r>
            <a:r>
              <a:rPr lang="en-US" sz="2800" dirty="0" smtClean="0"/>
              <a:t> into some KR theories 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Coreference </a:t>
            </a:r>
            <a:r>
              <a:rPr lang="en-US" sz="2800" dirty="0"/>
              <a:t>by Factoring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Unification of variables when the predications are the same</a:t>
            </a:r>
          </a:p>
        </p:txBody>
      </p:sp>
      <p:sp>
        <p:nvSpPr>
          <p:cNvPr id="27652" name="Rectangle 4"/>
          <p:cNvSpPr>
            <a:spLocks noChangeArrowheads="1"/>
          </p:cNvSpPr>
          <p:nvPr/>
        </p:nvSpPr>
        <p:spPr bwMode="auto">
          <a:xfrm>
            <a:off x="533400" y="3429000"/>
            <a:ext cx="8153400" cy="2971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27653" name="Text Box 5"/>
          <p:cNvSpPr txBox="1">
            <a:spLocks noChangeArrowheads="1"/>
          </p:cNvSpPr>
          <p:nvPr/>
        </p:nvSpPr>
        <p:spPr bwMode="auto">
          <a:xfrm>
            <a:off x="505675" y="3619063"/>
            <a:ext cx="6781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b="1" dirty="0">
                <a:latin typeface="Tahoma" pitchFamily="-128" charset="0"/>
              </a:rPr>
              <a:t>LF from</a:t>
            </a:r>
            <a:r>
              <a:rPr lang="en-US" sz="1600" dirty="0">
                <a:latin typeface="Tahoma" pitchFamily="-128" charset="0"/>
              </a:rPr>
              <a:t>           “…heart(x1)….supply(x2,y2)…. blood(y3)…”</a:t>
            </a:r>
          </a:p>
          <a:p>
            <a:pPr eaLnBrk="0" hangingPunct="0"/>
            <a:r>
              <a:rPr lang="en-US" b="1" dirty="0">
                <a:latin typeface="Tahoma" pitchFamily="-128" charset="0"/>
              </a:rPr>
              <a:t>broken parse</a:t>
            </a: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286000" y="4062413"/>
            <a:ext cx="2090738" cy="660400"/>
            <a:chOff x="1104" y="1680"/>
            <a:chExt cx="1317" cy="416"/>
          </a:xfrm>
        </p:grpSpPr>
        <p:sp>
          <p:nvSpPr>
            <p:cNvPr id="27655" name="Text Box 7"/>
            <p:cNvSpPr txBox="1">
              <a:spLocks noChangeArrowheads="1"/>
            </p:cNvSpPr>
            <p:nvPr/>
          </p:nvSpPr>
          <p:spPr bwMode="auto">
            <a:xfrm>
              <a:off x="1104" y="1884"/>
              <a:ext cx="131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600">
                  <a:latin typeface="Tahoma" pitchFamily="-128" charset="0"/>
                </a:rPr>
                <a:t>device(x1)&amp;heart(x1)</a:t>
              </a:r>
            </a:p>
          </p:txBody>
        </p:sp>
        <p:sp>
          <p:nvSpPr>
            <p:cNvPr id="27656" name="Line 8"/>
            <p:cNvSpPr>
              <a:spLocks noChangeShapeType="1"/>
            </p:cNvSpPr>
            <p:nvPr/>
          </p:nvSpPr>
          <p:spPr bwMode="auto">
            <a:xfrm>
              <a:off x="1680" y="1680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029200" y="4748213"/>
            <a:ext cx="1447800" cy="533400"/>
            <a:chOff x="2832" y="2112"/>
            <a:chExt cx="912" cy="336"/>
          </a:xfrm>
        </p:grpSpPr>
        <p:sp>
          <p:nvSpPr>
            <p:cNvPr id="27658" name="Text Box 10"/>
            <p:cNvSpPr txBox="1">
              <a:spLocks noChangeArrowheads="1"/>
            </p:cNvSpPr>
            <p:nvPr/>
          </p:nvSpPr>
          <p:spPr bwMode="auto">
            <a:xfrm>
              <a:off x="3120" y="2256"/>
              <a:ext cx="50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r>
                <a:rPr lang="en-US" sz="1400"/>
                <a:t>y2=y3</a:t>
              </a:r>
            </a:p>
          </p:txBody>
        </p:sp>
        <p:sp>
          <p:nvSpPr>
            <p:cNvPr id="27659" name="Line 11"/>
            <p:cNvSpPr>
              <a:spLocks noChangeShapeType="1"/>
            </p:cNvSpPr>
            <p:nvPr/>
          </p:nvSpPr>
          <p:spPr bwMode="auto">
            <a:xfrm flipH="1">
              <a:off x="3600" y="2112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0" name="Line 12"/>
            <p:cNvSpPr>
              <a:spLocks noChangeShapeType="1"/>
            </p:cNvSpPr>
            <p:nvPr/>
          </p:nvSpPr>
          <p:spPr bwMode="auto">
            <a:xfrm>
              <a:off x="2928" y="2256"/>
              <a:ext cx="6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1" name="Line 13"/>
            <p:cNvSpPr>
              <a:spLocks noChangeShapeType="1"/>
            </p:cNvSpPr>
            <p:nvPr/>
          </p:nvSpPr>
          <p:spPr bwMode="auto">
            <a:xfrm flipH="1">
              <a:off x="2832" y="2256"/>
              <a:ext cx="9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3124200" y="4724400"/>
            <a:ext cx="4495800" cy="533400"/>
            <a:chOff x="1632" y="2112"/>
            <a:chExt cx="4032" cy="336"/>
          </a:xfrm>
        </p:grpSpPr>
        <p:sp>
          <p:nvSpPr>
            <p:cNvPr id="27663" name="Text Box 15"/>
            <p:cNvSpPr txBox="1">
              <a:spLocks noChangeArrowheads="1"/>
            </p:cNvSpPr>
            <p:nvPr/>
          </p:nvSpPr>
          <p:spPr bwMode="auto">
            <a:xfrm>
              <a:off x="1776" y="2256"/>
              <a:ext cx="59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400"/>
                <a:t>x1=x2</a:t>
              </a:r>
            </a:p>
          </p:txBody>
        </p:sp>
        <p:sp>
          <p:nvSpPr>
            <p:cNvPr id="27664" name="Line 16"/>
            <p:cNvSpPr>
              <a:spLocks noChangeShapeType="1"/>
            </p:cNvSpPr>
            <p:nvPr/>
          </p:nvSpPr>
          <p:spPr bwMode="auto">
            <a:xfrm>
              <a:off x="1632" y="2112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5" name="Line 17"/>
            <p:cNvSpPr>
              <a:spLocks noChangeShapeType="1"/>
            </p:cNvSpPr>
            <p:nvPr/>
          </p:nvSpPr>
          <p:spPr bwMode="auto">
            <a:xfrm>
              <a:off x="1776" y="2256"/>
              <a:ext cx="6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6" name="Line 18"/>
            <p:cNvSpPr>
              <a:spLocks noChangeShapeType="1"/>
            </p:cNvSpPr>
            <p:nvPr/>
          </p:nvSpPr>
          <p:spPr bwMode="auto">
            <a:xfrm>
              <a:off x="2448" y="2256"/>
              <a:ext cx="9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7" name="Text Box 19"/>
            <p:cNvSpPr txBox="1">
              <a:spLocks noChangeArrowheads="1"/>
            </p:cNvSpPr>
            <p:nvPr/>
          </p:nvSpPr>
          <p:spPr bwMode="auto">
            <a:xfrm>
              <a:off x="4224" y="2160"/>
              <a:ext cx="14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grpSp>
        <p:nvGrpSpPr>
          <p:cNvPr id="5" name="Group 20"/>
          <p:cNvGrpSpPr>
            <a:grpSpLocks/>
          </p:cNvGrpSpPr>
          <p:nvPr/>
        </p:nvGrpSpPr>
        <p:grpSpPr bwMode="auto">
          <a:xfrm>
            <a:off x="5486400" y="4062413"/>
            <a:ext cx="2438400" cy="660400"/>
            <a:chOff x="3024" y="1680"/>
            <a:chExt cx="2640" cy="416"/>
          </a:xfrm>
        </p:grpSpPr>
        <p:grpSp>
          <p:nvGrpSpPr>
            <p:cNvPr id="6" name="Group 21"/>
            <p:cNvGrpSpPr>
              <a:grpSpLocks/>
            </p:cNvGrpSpPr>
            <p:nvPr/>
          </p:nvGrpSpPr>
          <p:grpSpPr bwMode="auto">
            <a:xfrm>
              <a:off x="3024" y="1680"/>
              <a:ext cx="2092" cy="416"/>
              <a:chOff x="3024" y="1680"/>
              <a:chExt cx="2092" cy="416"/>
            </a:xfrm>
          </p:grpSpPr>
          <p:sp>
            <p:nvSpPr>
              <p:cNvPr id="27670" name="Text Box 22"/>
              <p:cNvSpPr txBox="1">
                <a:spLocks noChangeArrowheads="1"/>
              </p:cNvSpPr>
              <p:nvPr/>
            </p:nvSpPr>
            <p:spPr bwMode="auto">
              <a:xfrm>
                <a:off x="3024" y="1884"/>
                <a:ext cx="2092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r>
                  <a:rPr lang="en-US" sz="1600">
                    <a:latin typeface="Tahoma" pitchFamily="-128" charset="0"/>
                  </a:rPr>
                  <a:t>fluid(y3)&amp;blood(y3)</a:t>
                </a:r>
              </a:p>
            </p:txBody>
          </p:sp>
          <p:sp>
            <p:nvSpPr>
              <p:cNvPr id="27671" name="Line 23"/>
              <p:cNvSpPr>
                <a:spLocks noChangeShapeType="1"/>
              </p:cNvSpPr>
              <p:nvPr/>
            </p:nvSpPr>
            <p:spPr bwMode="auto">
              <a:xfrm>
                <a:off x="3504" y="1680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72" name="Text Box 24"/>
            <p:cNvSpPr txBox="1">
              <a:spLocks noChangeArrowheads="1"/>
            </p:cNvSpPr>
            <p:nvPr/>
          </p:nvSpPr>
          <p:spPr bwMode="auto">
            <a:xfrm>
              <a:off x="4320" y="1680"/>
              <a:ext cx="134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sp>
        <p:nvSpPr>
          <p:cNvPr id="27673" name="Text Box 25"/>
          <p:cNvSpPr txBox="1">
            <a:spLocks noChangeArrowheads="1"/>
          </p:cNvSpPr>
          <p:nvPr/>
        </p:nvSpPr>
        <p:spPr bwMode="auto">
          <a:xfrm>
            <a:off x="762000" y="5666510"/>
            <a:ext cx="7848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1800" dirty="0">
                <a:latin typeface="Tahoma" pitchFamily="-128" charset="0"/>
              </a:rPr>
              <a:t>Connected logical form: </a:t>
            </a:r>
            <a:r>
              <a:rPr lang="en-US" sz="1800" b="1" dirty="0">
                <a:latin typeface="Tahoma" pitchFamily="-128" charset="0"/>
              </a:rPr>
              <a:t>heart(x2) &amp; device(x2) &amp; </a:t>
            </a:r>
            <a:r>
              <a:rPr lang="en-US" sz="1800" b="1" dirty="0" smtClean="0">
                <a:latin typeface="Tahoma" pitchFamily="-128" charset="0"/>
              </a:rPr>
              <a:t>					supply(x2,y2</a:t>
            </a:r>
            <a:r>
              <a:rPr lang="en-US" sz="1800" b="1" dirty="0">
                <a:latin typeface="Tahoma" pitchFamily="-128" charset="0"/>
              </a:rPr>
              <a:t>) &amp; </a:t>
            </a:r>
            <a:r>
              <a:rPr lang="en-US" sz="1800" b="1" dirty="0" smtClean="0">
                <a:latin typeface="Tahoma" pitchFamily="-128" charset="0"/>
              </a:rPr>
              <a:t>blood(y2</a:t>
            </a:r>
            <a:r>
              <a:rPr lang="en-US" sz="1800" b="1" dirty="0">
                <a:latin typeface="Tahoma" pitchFamily="-128" charset="0"/>
              </a:rPr>
              <a:t>) </a:t>
            </a:r>
            <a:r>
              <a:rPr lang="en-US" sz="1800" b="1" dirty="0" smtClean="0">
                <a:latin typeface="Tahoma" pitchFamily="-128" charset="0"/>
              </a:rPr>
              <a:t>&amp; fluid(y2</a:t>
            </a:r>
            <a:r>
              <a:rPr lang="en-US" sz="1800" b="1" dirty="0">
                <a:latin typeface="Tahoma" pitchFamily="-128" charset="0"/>
              </a:rPr>
              <a:t>)</a:t>
            </a:r>
          </a:p>
        </p:txBody>
      </p:sp>
      <p:sp>
        <p:nvSpPr>
          <p:cNvPr id="27674" name="Text Box 26"/>
          <p:cNvSpPr txBox="1">
            <a:spLocks noChangeArrowheads="1"/>
          </p:cNvSpPr>
          <p:nvPr/>
        </p:nvSpPr>
        <p:spPr bwMode="auto">
          <a:xfrm>
            <a:off x="2590800" y="5257800"/>
            <a:ext cx="4267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600" dirty="0">
                <a:latin typeface="Tahoma" pitchFamily="-128" charset="0"/>
              </a:rPr>
              <a:t>device(x2) &amp; fluid(y2) &amp; supply(x2,y2)</a:t>
            </a:r>
          </a:p>
        </p:txBody>
      </p:sp>
      <p:sp>
        <p:nvSpPr>
          <p:cNvPr id="27675" name="Line 27"/>
          <p:cNvSpPr>
            <a:spLocks noChangeShapeType="1"/>
          </p:cNvSpPr>
          <p:nvPr/>
        </p:nvSpPr>
        <p:spPr bwMode="auto">
          <a:xfrm>
            <a:off x="4800600" y="4138613"/>
            <a:ext cx="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7676" name="Line 28"/>
          <p:cNvSpPr>
            <a:spLocks noChangeShapeType="1"/>
          </p:cNvSpPr>
          <p:nvPr/>
        </p:nvSpPr>
        <p:spPr bwMode="auto">
          <a:xfrm flipH="1">
            <a:off x="3657600" y="2590800"/>
            <a:ext cx="76200" cy="2286000"/>
          </a:xfrm>
          <a:prstGeom prst="line">
            <a:avLst/>
          </a:prstGeom>
          <a:noFill/>
          <a:ln w="57150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7677" name="Oval 29"/>
          <p:cNvSpPr>
            <a:spLocks noChangeArrowheads="1"/>
          </p:cNvSpPr>
          <p:nvPr/>
        </p:nvSpPr>
        <p:spPr bwMode="auto">
          <a:xfrm>
            <a:off x="3352800" y="4800600"/>
            <a:ext cx="685800" cy="533400"/>
          </a:xfrm>
          <a:prstGeom prst="ellipse">
            <a:avLst/>
          </a:prstGeom>
          <a:noFill/>
          <a:ln w="3810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6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8" dur="500"/>
                                        <p:tgtEl>
                                          <p:spTgt spid="27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2" grpId="0" animBg="1"/>
      <p:bldP spid="27653" grpId="0"/>
      <p:bldP spid="27673" grpId="0"/>
      <p:bldP spid="27674" grpId="0"/>
      <p:bldP spid="27675" grpId="0" animBg="1"/>
      <p:bldP spid="27676" grpId="0" animBg="1"/>
      <p:bldP spid="2767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155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Abduction helps for factoring </a:t>
            </a:r>
          </a:p>
          <a:p>
            <a:r>
              <a:rPr lang="en-US" dirty="0"/>
              <a:t>Still, remaining problem: Too many unrecognized verbs and phrases </a:t>
            </a:r>
          </a:p>
          <a:p>
            <a:r>
              <a:rPr lang="en-US" dirty="0"/>
              <a:t>Solution: harvest expressions from the web, add knowledge into parser and LF Toolkit resources 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Collection of Resources 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610600" cy="46482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Scanning of 10GB of web-scraped data</a:t>
            </a:r>
          </a:p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Selected sentences with key concepts and keywords (e.g., “heart”, “blood”…) </a:t>
            </a:r>
          </a:p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Restricted selection based on the proximity of 2 keywords to one another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Reject sentences with keyword distance greater than 7</a:t>
            </a:r>
          </a:p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Further manual elimination: Remove irrelevant sentences (e.g. “…</a:t>
            </a:r>
            <a:r>
              <a:rPr lang="en-US" sz="2800" b="1">
                <a:solidFill>
                  <a:schemeClr val="tx1"/>
                </a:solidFill>
              </a:rPr>
              <a:t>heart</a:t>
            </a:r>
            <a:r>
              <a:rPr lang="en-US" sz="2800">
                <a:solidFill>
                  <a:schemeClr val="tx1"/>
                </a:solidFill>
              </a:rPr>
              <a:t> disease and high </a:t>
            </a:r>
            <a:r>
              <a:rPr lang="en-US" sz="2800" b="1">
                <a:solidFill>
                  <a:schemeClr val="tx1"/>
                </a:solidFill>
              </a:rPr>
              <a:t>blood</a:t>
            </a:r>
            <a:r>
              <a:rPr lang="en-US" sz="2800">
                <a:solidFill>
                  <a:schemeClr val="tx1"/>
                </a:solidFill>
              </a:rPr>
              <a:t> pressure…”) </a:t>
            </a:r>
          </a:p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Total 118 unique sentences / concepts shortlisted</a:t>
            </a:r>
          </a:p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35 new verbs added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609600"/>
            <a:ext cx="7315200" cy="984250"/>
          </a:xfrm>
          <a:noFill/>
        </p:spPr>
        <p:txBody>
          <a:bodyPr/>
          <a:lstStyle/>
          <a:p>
            <a:pPr eaLnBrk="1" hangingPunct="1"/>
            <a:r>
              <a:rPr lang="en-US" sz="3600" b="1" smtClean="0"/>
              <a:t>Outline</a:t>
            </a:r>
          </a:p>
        </p:txBody>
      </p:sp>
      <p:sp>
        <p:nvSpPr>
          <p:cNvPr id="17411" name="TextBox 13"/>
          <p:cNvSpPr txBox="1">
            <a:spLocks noChangeArrowheads="1"/>
          </p:cNvSpPr>
          <p:nvPr/>
        </p:nvSpPr>
        <p:spPr bwMode="auto">
          <a:xfrm>
            <a:off x="1066800" y="2362200"/>
            <a:ext cx="70104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>
              <a:buFontTx/>
              <a:buAutoNum type="arabicPeriod"/>
            </a:pPr>
            <a:r>
              <a:rPr lang="en-US" dirty="0"/>
              <a:t>Abduction:  The Big Picture</a:t>
            </a:r>
          </a:p>
          <a:p>
            <a:pPr marL="457200" indent="-457200">
              <a:buFontTx/>
              <a:buAutoNum type="arabicPeriod"/>
            </a:pPr>
            <a:endParaRPr lang="en-US" dirty="0"/>
          </a:p>
          <a:p>
            <a:pPr marL="457200" indent="-457200">
              <a:buFontTx/>
              <a:buAutoNum type="arabicPeriod"/>
            </a:pPr>
            <a:r>
              <a:rPr lang="en-US" dirty="0" smtClean="0"/>
              <a:t>General problem Solving using </a:t>
            </a:r>
            <a:r>
              <a:rPr lang="en-US" dirty="0" smtClean="0"/>
              <a:t>Abduction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Biology</a:t>
            </a:r>
          </a:p>
          <a:p>
            <a:pPr marL="914400" lvl="1" indent="-457200">
              <a:buFontTx/>
              <a:buAutoNum type="alphaLcPeriod"/>
            </a:pPr>
            <a:r>
              <a:rPr lang="en-US" dirty="0" smtClean="0"/>
              <a:t>Causality</a:t>
            </a: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indent="-457200">
              <a:buFontTx/>
              <a:buAutoNum type="arabicPeriod"/>
            </a:pPr>
            <a:r>
              <a:rPr lang="en-US" dirty="0" smtClean="0"/>
              <a:t>Video-Text </a:t>
            </a:r>
            <a:r>
              <a:rPr lang="en-US" dirty="0"/>
              <a:t>Coreference:  A Small </a:t>
            </a:r>
            <a:r>
              <a:rPr lang="en-US" dirty="0" smtClean="0"/>
              <a:t>Experiment</a:t>
            </a:r>
          </a:p>
          <a:p>
            <a:pPr marL="457200" indent="-457200">
              <a:buFontTx/>
              <a:buAutoNum type="arabicPeriod"/>
            </a:pPr>
            <a:endParaRPr lang="en-US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sz="3600"/>
              <a:t>Disambiguation of Interpretations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382000" cy="5029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Simple words may have multiple senses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E.g. “supply”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Heart supplies Blood        (Device supplies Fluid)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Blood supplies Oxygen    (Fluid supplies Chemical)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Heart supplies Oxygen     (Device supplies Chemical)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Candidate Axioms: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device’(e2,x1) &amp; chemical’(e3,x0) &amp; supply-</a:t>
            </a:r>
            <a:r>
              <a:rPr lang="en-US" sz="1600" dirty="0" err="1"/>
              <a:t>vb</a:t>
            </a:r>
            <a:r>
              <a:rPr lang="en-US" sz="1600" dirty="0"/>
              <a:t>’(e1,x1,x0) </a:t>
            </a:r>
            <a:r>
              <a:rPr lang="en-US" sz="1600" dirty="0">
                <a:sym typeface="Wingdings" pitchFamily="-128" charset="2"/>
              </a:rPr>
              <a:t> </a:t>
            </a:r>
            <a:r>
              <a:rPr lang="en-US" sz="1600" dirty="0"/>
              <a:t>supply-</a:t>
            </a:r>
            <a:r>
              <a:rPr lang="en-US" sz="1600" dirty="0" err="1"/>
              <a:t>vb</a:t>
            </a:r>
            <a:r>
              <a:rPr lang="en-US" sz="1600" dirty="0"/>
              <a:t>’(e1,x1,x0)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device’(e2,x1) &amp; fluid’(e3,x0) &amp;supply-</a:t>
            </a:r>
            <a:r>
              <a:rPr lang="en-US" sz="1600" dirty="0" err="1"/>
              <a:t>vb</a:t>
            </a:r>
            <a:r>
              <a:rPr lang="en-US" sz="1600" dirty="0"/>
              <a:t>’(e1,x1,x0) </a:t>
            </a:r>
            <a:r>
              <a:rPr lang="en-US" sz="1600" dirty="0">
                <a:sym typeface="Wingdings" pitchFamily="-128" charset="2"/>
              </a:rPr>
              <a:t></a:t>
            </a:r>
            <a:r>
              <a:rPr lang="en-US" sz="1600" dirty="0"/>
              <a:t> supply-</a:t>
            </a:r>
            <a:r>
              <a:rPr lang="en-US" sz="1600" dirty="0" err="1"/>
              <a:t>vb</a:t>
            </a:r>
            <a:r>
              <a:rPr lang="en-US" sz="1600" dirty="0"/>
              <a:t>’(e1,x1,x0)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fluid’(e2,x1) &amp; chemical’(e3,x0) &amp; supply-</a:t>
            </a:r>
            <a:r>
              <a:rPr lang="en-US" sz="1600" dirty="0" err="1"/>
              <a:t>vb</a:t>
            </a:r>
            <a:r>
              <a:rPr lang="en-US" sz="1600" dirty="0"/>
              <a:t>’(e1,x1,x0) </a:t>
            </a:r>
            <a:r>
              <a:rPr lang="en-US" sz="1600" dirty="0">
                <a:sym typeface="Wingdings" pitchFamily="-128" charset="2"/>
              </a:rPr>
              <a:t></a:t>
            </a:r>
            <a:r>
              <a:rPr lang="en-US" sz="1600" dirty="0"/>
              <a:t> supply-</a:t>
            </a:r>
            <a:r>
              <a:rPr lang="en-US" sz="1600" dirty="0" err="1"/>
              <a:t>vb</a:t>
            </a:r>
            <a:r>
              <a:rPr lang="en-US" sz="1600" dirty="0"/>
              <a:t>’(e1,x1,x0)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400" dirty="0"/>
              <a:t>Logical Form for sentence “The heart is a pump that supplies blood to various parts of the body.”	</a:t>
            </a:r>
          </a:p>
          <a:p>
            <a:pPr>
              <a:lnSpc>
                <a:spcPct val="90000"/>
              </a:lnSpc>
              <a:buFont typeface="Wingdings" pitchFamily="-128" charset="2"/>
              <a:buNone/>
            </a:pPr>
            <a:r>
              <a:rPr lang="en-US" sz="2400" dirty="0"/>
              <a:t>	</a:t>
            </a:r>
            <a:r>
              <a:rPr lang="en-US" sz="1800" dirty="0">
                <a:solidFill>
                  <a:srgbClr val="1B02FF"/>
                </a:solidFill>
              </a:rPr>
              <a:t>heart-</a:t>
            </a:r>
            <a:r>
              <a:rPr lang="en-US" sz="1800" dirty="0" err="1">
                <a:solidFill>
                  <a:srgbClr val="1B02FF"/>
                </a:solidFill>
              </a:rPr>
              <a:t>nn</a:t>
            </a:r>
            <a:r>
              <a:rPr lang="en-US" sz="1800" dirty="0">
                <a:solidFill>
                  <a:srgbClr val="1B02FF"/>
                </a:solidFill>
              </a:rPr>
              <a:t>’(e0,x0) </a:t>
            </a:r>
            <a:r>
              <a:rPr lang="en-US" sz="1800" dirty="0">
                <a:solidFill>
                  <a:schemeClr val="tx1"/>
                </a:solidFill>
              </a:rPr>
              <a:t>&amp; be’(e1,x0,x1) &amp; </a:t>
            </a:r>
            <a:r>
              <a:rPr lang="en-US" sz="1800" dirty="0"/>
              <a:t>pump-</a:t>
            </a:r>
            <a:r>
              <a:rPr lang="en-US" sz="1800" dirty="0" err="1"/>
              <a:t>nn</a:t>
            </a:r>
            <a:r>
              <a:rPr lang="en-US" sz="1800" dirty="0"/>
              <a:t>’(e2,x2) </a:t>
            </a:r>
            <a:r>
              <a:rPr lang="en-US" sz="1800" dirty="0">
                <a:solidFill>
                  <a:schemeClr val="tx1"/>
                </a:solidFill>
              </a:rPr>
              <a:t>&amp; </a:t>
            </a:r>
            <a:r>
              <a:rPr lang="en-US" sz="1800" dirty="0">
                <a:solidFill>
                  <a:srgbClr val="FF0000"/>
                </a:solidFill>
              </a:rPr>
              <a:t>supply-</a:t>
            </a:r>
            <a:r>
              <a:rPr lang="en-US" sz="1800" dirty="0" err="1">
                <a:solidFill>
                  <a:srgbClr val="FF0000"/>
                </a:solidFill>
              </a:rPr>
              <a:t>vb</a:t>
            </a:r>
            <a:r>
              <a:rPr lang="en-US" sz="1800" dirty="0">
                <a:solidFill>
                  <a:srgbClr val="FF0000"/>
                </a:solidFill>
              </a:rPr>
              <a:t>’(e3,x4,x3) </a:t>
            </a:r>
            <a:r>
              <a:rPr lang="en-US" sz="1800" dirty="0">
                <a:solidFill>
                  <a:schemeClr val="tx1"/>
                </a:solidFill>
              </a:rPr>
              <a:t>&amp; </a:t>
            </a:r>
            <a:r>
              <a:rPr lang="en-US" sz="1800" dirty="0">
                <a:solidFill>
                  <a:srgbClr val="1B02FF"/>
                </a:solidFill>
              </a:rPr>
              <a:t>blood-</a:t>
            </a:r>
            <a:r>
              <a:rPr lang="en-US" sz="1800" dirty="0" err="1">
                <a:solidFill>
                  <a:srgbClr val="1B02FF"/>
                </a:solidFill>
              </a:rPr>
              <a:t>nn</a:t>
            </a:r>
            <a:r>
              <a:rPr lang="en-US" sz="1800" dirty="0">
                <a:solidFill>
                  <a:srgbClr val="1B02FF"/>
                </a:solidFill>
              </a:rPr>
              <a:t>’(e4,x7) </a:t>
            </a:r>
            <a:r>
              <a:rPr lang="en-US" sz="1800" dirty="0">
                <a:solidFill>
                  <a:schemeClr val="tx1"/>
                </a:solidFill>
              </a:rPr>
              <a:t>&amp; to’(e5,x6,x9) &amp; various-</a:t>
            </a:r>
            <a:r>
              <a:rPr lang="en-US" sz="1800" dirty="0" err="1">
                <a:solidFill>
                  <a:schemeClr val="tx1"/>
                </a:solidFill>
              </a:rPr>
              <a:t>adj</a:t>
            </a:r>
            <a:r>
              <a:rPr lang="en-US" sz="1800" dirty="0">
                <a:solidFill>
                  <a:schemeClr val="tx1"/>
                </a:solidFill>
              </a:rPr>
              <a:t>’(e6,x9) &amp; part-</a:t>
            </a:r>
            <a:r>
              <a:rPr lang="en-US" sz="1800" dirty="0" err="1">
                <a:solidFill>
                  <a:schemeClr val="tx1"/>
                </a:solidFill>
              </a:rPr>
              <a:t>nn</a:t>
            </a:r>
            <a:r>
              <a:rPr lang="en-US" sz="1800" dirty="0">
                <a:solidFill>
                  <a:schemeClr val="tx1"/>
                </a:solidFill>
              </a:rPr>
              <a:t>’(e7,x9) &amp; of’(e8,x8,x10) &amp; body-</a:t>
            </a:r>
            <a:r>
              <a:rPr lang="en-US" sz="1800" dirty="0" err="1">
                <a:solidFill>
                  <a:schemeClr val="tx1"/>
                </a:solidFill>
              </a:rPr>
              <a:t>nn</a:t>
            </a:r>
            <a:r>
              <a:rPr lang="en-US" sz="1800" dirty="0">
                <a:solidFill>
                  <a:schemeClr val="tx1"/>
                </a:solidFill>
              </a:rPr>
              <a:t>’(e9,x10)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868363"/>
          </a:xfrm>
        </p:spPr>
        <p:txBody>
          <a:bodyPr/>
          <a:lstStyle/>
          <a:p>
            <a:r>
              <a:rPr lang="en-US" sz="3600"/>
              <a:t>Disambiguation of Interpretations (Contd.)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000125"/>
            <a:ext cx="8229600" cy="2743200"/>
          </a:xfrm>
          <a:solidFill>
            <a:srgbClr val="FFCC00">
              <a:alpha val="49001"/>
            </a:srgbClr>
          </a:solidFill>
          <a:ln/>
        </p:spPr>
        <p:txBody>
          <a:bodyPr/>
          <a:lstStyle/>
          <a:p>
            <a:pPr algn="ctr">
              <a:buFont typeface="Wingdings" pitchFamily="-128" charset="2"/>
              <a:buNone/>
            </a:pPr>
            <a:r>
              <a:rPr lang="en-US" sz="1800" dirty="0"/>
              <a:t> </a:t>
            </a:r>
          </a:p>
        </p:txBody>
      </p:sp>
      <p:grpSp>
        <p:nvGrpSpPr>
          <p:cNvPr id="6" name="Group 60"/>
          <p:cNvGrpSpPr>
            <a:grpSpLocks/>
          </p:cNvGrpSpPr>
          <p:nvPr/>
        </p:nvGrpSpPr>
        <p:grpSpPr bwMode="auto">
          <a:xfrm>
            <a:off x="1828800" y="1662115"/>
            <a:ext cx="2217738" cy="579438"/>
            <a:chOff x="1212" y="1857"/>
            <a:chExt cx="1397" cy="365"/>
          </a:xfrm>
        </p:grpSpPr>
        <p:sp>
          <p:nvSpPr>
            <p:cNvPr id="38973" name="Text Box 61"/>
            <p:cNvSpPr txBox="1">
              <a:spLocks noChangeArrowheads="1"/>
            </p:cNvSpPr>
            <p:nvPr/>
          </p:nvSpPr>
          <p:spPr bwMode="auto">
            <a:xfrm>
              <a:off x="1212" y="2010"/>
              <a:ext cx="139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600" dirty="0">
                  <a:latin typeface="Tahoma" pitchFamily="-128" charset="0"/>
                </a:rPr>
                <a:t>device(x1) &amp; heart(x1)</a:t>
              </a:r>
            </a:p>
          </p:txBody>
        </p:sp>
        <p:sp>
          <p:nvSpPr>
            <p:cNvPr id="38974" name="Line 62"/>
            <p:cNvSpPr>
              <a:spLocks noChangeShapeType="1"/>
            </p:cNvSpPr>
            <p:nvPr/>
          </p:nvSpPr>
          <p:spPr bwMode="auto">
            <a:xfrm>
              <a:off x="1884" y="185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8924" name="Rectangle 12"/>
          <p:cNvSpPr>
            <a:spLocks noChangeArrowheads="1"/>
          </p:cNvSpPr>
          <p:nvPr/>
        </p:nvSpPr>
        <p:spPr bwMode="auto">
          <a:xfrm>
            <a:off x="457200" y="3876675"/>
            <a:ext cx="8229600" cy="2743200"/>
          </a:xfrm>
          <a:prstGeom prst="rect">
            <a:avLst/>
          </a:prstGeom>
          <a:solidFill>
            <a:srgbClr val="FFCC99">
              <a:alpha val="62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algn="ctr">
              <a:lnSpc>
                <a:spcPct val="90000"/>
              </a:lnSpc>
              <a:spcBef>
                <a:spcPct val="20000"/>
              </a:spcBef>
              <a:buFont typeface="Wingdings" pitchFamily="-128" charset="2"/>
              <a:buNone/>
            </a:pPr>
            <a:endParaRPr lang="en-US" sz="1600">
              <a:solidFill>
                <a:srgbClr val="800000"/>
              </a:solidFill>
            </a:endParaRPr>
          </a:p>
        </p:txBody>
      </p:sp>
      <p:sp>
        <p:nvSpPr>
          <p:cNvPr id="38925" name="Text Box 13"/>
          <p:cNvSpPr txBox="1">
            <a:spLocks noChangeArrowheads="1"/>
          </p:cNvSpPr>
          <p:nvPr/>
        </p:nvSpPr>
        <p:spPr bwMode="auto">
          <a:xfrm>
            <a:off x="457200" y="3929063"/>
            <a:ext cx="70104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b="1" dirty="0">
                <a:latin typeface="Tahoma" pitchFamily="-128" charset="0"/>
              </a:rPr>
              <a:t>LF from</a:t>
            </a:r>
            <a:r>
              <a:rPr lang="en-US" sz="1600" dirty="0">
                <a:latin typeface="Tahoma" pitchFamily="-128" charset="0"/>
              </a:rPr>
              <a:t>           “…heart(x1)….supply(x2,y2)…. blood(y3)…”</a:t>
            </a:r>
          </a:p>
          <a:p>
            <a:pPr eaLnBrk="0" hangingPunct="0"/>
            <a:r>
              <a:rPr lang="en-US" b="1" dirty="0">
                <a:latin typeface="Tahoma" pitchFamily="-128" charset="0"/>
              </a:rPr>
              <a:t>broken parse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1828800" y="4337050"/>
            <a:ext cx="2217738" cy="647700"/>
            <a:chOff x="1104" y="1724"/>
            <a:chExt cx="1397" cy="408"/>
          </a:xfrm>
        </p:grpSpPr>
        <p:sp>
          <p:nvSpPr>
            <p:cNvPr id="38927" name="Text Box 15"/>
            <p:cNvSpPr txBox="1">
              <a:spLocks noChangeArrowheads="1"/>
            </p:cNvSpPr>
            <p:nvPr/>
          </p:nvSpPr>
          <p:spPr bwMode="auto">
            <a:xfrm>
              <a:off x="1104" y="1920"/>
              <a:ext cx="1397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600" dirty="0">
                  <a:latin typeface="Tahoma" pitchFamily="-128" charset="0"/>
                </a:rPr>
                <a:t>device(x1) &amp; heart(x1)</a:t>
              </a:r>
            </a:p>
          </p:txBody>
        </p:sp>
        <p:sp>
          <p:nvSpPr>
            <p:cNvPr id="38928" name="Line 16"/>
            <p:cNvSpPr>
              <a:spLocks noChangeShapeType="1"/>
            </p:cNvSpPr>
            <p:nvPr/>
          </p:nvSpPr>
          <p:spPr bwMode="auto">
            <a:xfrm>
              <a:off x="1802" y="1724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22"/>
          <p:cNvGrpSpPr>
            <a:grpSpLocks/>
          </p:cNvGrpSpPr>
          <p:nvPr/>
        </p:nvGrpSpPr>
        <p:grpSpPr bwMode="auto">
          <a:xfrm>
            <a:off x="2590800" y="4989513"/>
            <a:ext cx="6400800" cy="463550"/>
            <a:chOff x="1632" y="2156"/>
            <a:chExt cx="4032" cy="292"/>
          </a:xfrm>
        </p:grpSpPr>
        <p:sp>
          <p:nvSpPr>
            <p:cNvPr id="38935" name="Text Box 23"/>
            <p:cNvSpPr txBox="1">
              <a:spLocks noChangeArrowheads="1"/>
            </p:cNvSpPr>
            <p:nvPr/>
          </p:nvSpPr>
          <p:spPr bwMode="auto">
            <a:xfrm>
              <a:off x="1776" y="2256"/>
              <a:ext cx="41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400"/>
                <a:t>x1=x2</a:t>
              </a:r>
            </a:p>
          </p:txBody>
        </p:sp>
        <p:sp>
          <p:nvSpPr>
            <p:cNvPr id="38936" name="Line 24"/>
            <p:cNvSpPr>
              <a:spLocks noChangeShapeType="1"/>
            </p:cNvSpPr>
            <p:nvPr/>
          </p:nvSpPr>
          <p:spPr bwMode="auto">
            <a:xfrm>
              <a:off x="1632" y="2156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937" name="Line 25"/>
            <p:cNvSpPr>
              <a:spLocks noChangeShapeType="1"/>
            </p:cNvSpPr>
            <p:nvPr/>
          </p:nvSpPr>
          <p:spPr bwMode="auto">
            <a:xfrm>
              <a:off x="1776" y="2300"/>
              <a:ext cx="6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938" name="Line 26"/>
            <p:cNvSpPr>
              <a:spLocks noChangeShapeType="1"/>
            </p:cNvSpPr>
            <p:nvPr/>
          </p:nvSpPr>
          <p:spPr bwMode="auto">
            <a:xfrm>
              <a:off x="2448" y="2300"/>
              <a:ext cx="9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939" name="Text Box 27"/>
            <p:cNvSpPr txBox="1">
              <a:spLocks noChangeArrowheads="1"/>
            </p:cNvSpPr>
            <p:nvPr/>
          </p:nvSpPr>
          <p:spPr bwMode="auto">
            <a:xfrm>
              <a:off x="4224" y="2160"/>
              <a:ext cx="14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grpSp>
        <p:nvGrpSpPr>
          <p:cNvPr id="4" name="Group 28"/>
          <p:cNvGrpSpPr>
            <a:grpSpLocks/>
          </p:cNvGrpSpPr>
          <p:nvPr/>
        </p:nvGrpSpPr>
        <p:grpSpPr bwMode="auto">
          <a:xfrm>
            <a:off x="4953000" y="4291013"/>
            <a:ext cx="4191000" cy="660400"/>
            <a:chOff x="3024" y="1680"/>
            <a:chExt cx="2640" cy="416"/>
          </a:xfrm>
        </p:grpSpPr>
        <p:grpSp>
          <p:nvGrpSpPr>
            <p:cNvPr id="5" name="Group 29"/>
            <p:cNvGrpSpPr>
              <a:grpSpLocks/>
            </p:cNvGrpSpPr>
            <p:nvPr/>
          </p:nvGrpSpPr>
          <p:grpSpPr bwMode="auto">
            <a:xfrm>
              <a:off x="3024" y="1680"/>
              <a:ext cx="1297" cy="416"/>
              <a:chOff x="3024" y="1680"/>
              <a:chExt cx="1297" cy="416"/>
            </a:xfrm>
          </p:grpSpPr>
          <p:sp>
            <p:nvSpPr>
              <p:cNvPr id="38942" name="Text Box 30"/>
              <p:cNvSpPr txBox="1">
                <a:spLocks noChangeArrowheads="1"/>
              </p:cNvSpPr>
              <p:nvPr/>
            </p:nvSpPr>
            <p:spPr bwMode="auto">
              <a:xfrm>
                <a:off x="3024" y="1884"/>
                <a:ext cx="1297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r>
                  <a:rPr lang="en-US" sz="1600">
                    <a:latin typeface="Tahoma" pitchFamily="-128" charset="0"/>
                  </a:rPr>
                  <a:t>fluid(y3) &amp; blood(y3)</a:t>
                </a:r>
              </a:p>
            </p:txBody>
          </p:sp>
          <p:sp>
            <p:nvSpPr>
              <p:cNvPr id="38943" name="Line 31"/>
              <p:cNvSpPr>
                <a:spLocks noChangeShapeType="1"/>
              </p:cNvSpPr>
              <p:nvPr/>
            </p:nvSpPr>
            <p:spPr bwMode="auto">
              <a:xfrm>
                <a:off x="3504" y="1680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8944" name="Text Box 32"/>
            <p:cNvSpPr txBox="1">
              <a:spLocks noChangeArrowheads="1"/>
            </p:cNvSpPr>
            <p:nvPr/>
          </p:nvSpPr>
          <p:spPr bwMode="auto">
            <a:xfrm>
              <a:off x="4320" y="1680"/>
              <a:ext cx="134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sp>
        <p:nvSpPr>
          <p:cNvPr id="38945" name="Text Box 33"/>
          <p:cNvSpPr txBox="1">
            <a:spLocks noChangeArrowheads="1"/>
          </p:cNvSpPr>
          <p:nvPr/>
        </p:nvSpPr>
        <p:spPr bwMode="auto">
          <a:xfrm>
            <a:off x="609600" y="5979538"/>
            <a:ext cx="8077200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/>
            <a:r>
              <a:rPr lang="en-US" sz="1400" dirty="0">
                <a:latin typeface="Tahoma" pitchFamily="-128" charset="0"/>
              </a:rPr>
              <a:t>Connected logical form: </a:t>
            </a:r>
            <a:r>
              <a:rPr lang="en-US" sz="1400" b="1" dirty="0">
                <a:latin typeface="Tahoma" pitchFamily="-128" charset="0"/>
              </a:rPr>
              <a:t>heart(x2) &amp; device(x2) &amp; supply(x2,y2) &amp; chemical(y2) &amp; 			 blood(y3) &amp; fluid(y3)</a:t>
            </a:r>
          </a:p>
        </p:txBody>
      </p:sp>
      <p:sp>
        <p:nvSpPr>
          <p:cNvPr id="38946" name="Text Box 34"/>
          <p:cNvSpPr txBox="1">
            <a:spLocks noChangeArrowheads="1"/>
          </p:cNvSpPr>
          <p:nvPr/>
        </p:nvSpPr>
        <p:spPr bwMode="auto">
          <a:xfrm>
            <a:off x="2362200" y="5453062"/>
            <a:ext cx="4724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600" dirty="0">
                <a:latin typeface="Tahoma" pitchFamily="-128" charset="0"/>
              </a:rPr>
              <a:t>device(x2) &amp; chemical(y2) &amp; supply(x2,y2)</a:t>
            </a:r>
          </a:p>
        </p:txBody>
      </p:sp>
      <p:sp>
        <p:nvSpPr>
          <p:cNvPr id="38947" name="Line 35"/>
          <p:cNvSpPr>
            <a:spLocks noChangeShapeType="1"/>
          </p:cNvSpPr>
          <p:nvPr/>
        </p:nvSpPr>
        <p:spPr bwMode="auto">
          <a:xfrm>
            <a:off x="4419600" y="4419600"/>
            <a:ext cx="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8971" name="Text Box 59"/>
          <p:cNvSpPr txBox="1">
            <a:spLocks noChangeArrowheads="1"/>
          </p:cNvSpPr>
          <p:nvPr/>
        </p:nvSpPr>
        <p:spPr bwMode="auto">
          <a:xfrm>
            <a:off x="457200" y="1076325"/>
            <a:ext cx="69342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b="1" dirty="0">
                <a:latin typeface="Tahoma" pitchFamily="-128" charset="0"/>
              </a:rPr>
              <a:t>LF from</a:t>
            </a:r>
            <a:r>
              <a:rPr lang="en-US" sz="1600" dirty="0">
                <a:latin typeface="Tahoma" pitchFamily="-128" charset="0"/>
              </a:rPr>
              <a:t>           “…heart(x1)….supply(x2,y2)…. blood(y3)…”</a:t>
            </a:r>
          </a:p>
          <a:p>
            <a:pPr eaLnBrk="0" hangingPunct="0"/>
            <a:r>
              <a:rPr lang="en-US" b="1" dirty="0">
                <a:latin typeface="Tahoma" pitchFamily="-128" charset="0"/>
              </a:rPr>
              <a:t>broken parse</a:t>
            </a:r>
          </a:p>
        </p:txBody>
      </p:sp>
      <p:grpSp>
        <p:nvGrpSpPr>
          <p:cNvPr id="7" name="Group 63"/>
          <p:cNvGrpSpPr>
            <a:grpSpLocks/>
          </p:cNvGrpSpPr>
          <p:nvPr/>
        </p:nvGrpSpPr>
        <p:grpSpPr bwMode="auto">
          <a:xfrm>
            <a:off x="4400550" y="2066925"/>
            <a:ext cx="1447800" cy="533400"/>
            <a:chOff x="2832" y="2112"/>
            <a:chExt cx="912" cy="336"/>
          </a:xfrm>
        </p:grpSpPr>
        <p:sp>
          <p:nvSpPr>
            <p:cNvPr id="38976" name="Text Box 64"/>
            <p:cNvSpPr txBox="1">
              <a:spLocks noChangeArrowheads="1"/>
            </p:cNvSpPr>
            <p:nvPr/>
          </p:nvSpPr>
          <p:spPr bwMode="auto">
            <a:xfrm>
              <a:off x="3120" y="2256"/>
              <a:ext cx="50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r>
                <a:rPr lang="en-US" sz="1400"/>
                <a:t>x2=y3</a:t>
              </a:r>
            </a:p>
          </p:txBody>
        </p:sp>
        <p:sp>
          <p:nvSpPr>
            <p:cNvPr id="38977" name="Line 65"/>
            <p:cNvSpPr>
              <a:spLocks noChangeShapeType="1"/>
            </p:cNvSpPr>
            <p:nvPr/>
          </p:nvSpPr>
          <p:spPr bwMode="auto">
            <a:xfrm flipH="1">
              <a:off x="3600" y="2112"/>
              <a:ext cx="144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978" name="Line 66"/>
            <p:cNvSpPr>
              <a:spLocks noChangeShapeType="1"/>
            </p:cNvSpPr>
            <p:nvPr/>
          </p:nvSpPr>
          <p:spPr bwMode="auto">
            <a:xfrm>
              <a:off x="2928" y="2256"/>
              <a:ext cx="6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979" name="Line 67"/>
            <p:cNvSpPr>
              <a:spLocks noChangeShapeType="1"/>
            </p:cNvSpPr>
            <p:nvPr/>
          </p:nvSpPr>
          <p:spPr bwMode="auto">
            <a:xfrm flipH="1">
              <a:off x="2832" y="2256"/>
              <a:ext cx="96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" name="Group 74"/>
          <p:cNvGrpSpPr>
            <a:grpSpLocks/>
          </p:cNvGrpSpPr>
          <p:nvPr/>
        </p:nvGrpSpPr>
        <p:grpSpPr bwMode="auto">
          <a:xfrm>
            <a:off x="4857750" y="1524000"/>
            <a:ext cx="4191000" cy="660400"/>
            <a:chOff x="3024" y="1680"/>
            <a:chExt cx="2640" cy="416"/>
          </a:xfrm>
        </p:grpSpPr>
        <p:grpSp>
          <p:nvGrpSpPr>
            <p:cNvPr id="9" name="Group 75"/>
            <p:cNvGrpSpPr>
              <a:grpSpLocks/>
            </p:cNvGrpSpPr>
            <p:nvPr/>
          </p:nvGrpSpPr>
          <p:grpSpPr bwMode="auto">
            <a:xfrm>
              <a:off x="3024" y="1680"/>
              <a:ext cx="1297" cy="416"/>
              <a:chOff x="3024" y="1680"/>
              <a:chExt cx="1297" cy="416"/>
            </a:xfrm>
          </p:grpSpPr>
          <p:sp>
            <p:nvSpPr>
              <p:cNvPr id="38988" name="Text Box 76"/>
              <p:cNvSpPr txBox="1">
                <a:spLocks noChangeArrowheads="1"/>
              </p:cNvSpPr>
              <p:nvPr/>
            </p:nvSpPr>
            <p:spPr bwMode="auto">
              <a:xfrm>
                <a:off x="3024" y="1884"/>
                <a:ext cx="1297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r>
                  <a:rPr lang="en-US" sz="1600">
                    <a:latin typeface="Tahoma" pitchFamily="-128" charset="0"/>
                  </a:rPr>
                  <a:t>fluid(y3) &amp; blood(y3)</a:t>
                </a:r>
              </a:p>
            </p:txBody>
          </p:sp>
          <p:sp>
            <p:nvSpPr>
              <p:cNvPr id="38989" name="Line 77"/>
              <p:cNvSpPr>
                <a:spLocks noChangeShapeType="1"/>
              </p:cNvSpPr>
              <p:nvPr/>
            </p:nvSpPr>
            <p:spPr bwMode="auto">
              <a:xfrm>
                <a:off x="3504" y="1680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8990" name="Text Box 78"/>
            <p:cNvSpPr txBox="1">
              <a:spLocks noChangeArrowheads="1"/>
            </p:cNvSpPr>
            <p:nvPr/>
          </p:nvSpPr>
          <p:spPr bwMode="auto">
            <a:xfrm>
              <a:off x="4320" y="1680"/>
              <a:ext cx="134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sp>
        <p:nvSpPr>
          <p:cNvPr id="38991" name="Text Box 79"/>
          <p:cNvSpPr txBox="1">
            <a:spLocks noChangeArrowheads="1"/>
          </p:cNvSpPr>
          <p:nvPr/>
        </p:nvSpPr>
        <p:spPr bwMode="auto">
          <a:xfrm>
            <a:off x="609600" y="3200400"/>
            <a:ext cx="78676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1400" dirty="0">
                <a:latin typeface="Tahoma" pitchFamily="-128" charset="0"/>
              </a:rPr>
              <a:t>Connected logical form: </a:t>
            </a:r>
            <a:r>
              <a:rPr lang="en-US" sz="1400" b="1" dirty="0">
                <a:latin typeface="Tahoma" pitchFamily="-128" charset="0"/>
              </a:rPr>
              <a:t>heart(x1) &amp; device(x1) &amp; supply(x2,y2) &amp; chemical(y2) &amp;			blood(x2) &amp; fluid(x2)  </a:t>
            </a:r>
          </a:p>
        </p:txBody>
      </p:sp>
      <p:sp>
        <p:nvSpPr>
          <p:cNvPr id="38992" name="Text Box 80"/>
          <p:cNvSpPr txBox="1">
            <a:spLocks noChangeArrowheads="1"/>
          </p:cNvSpPr>
          <p:nvPr/>
        </p:nvSpPr>
        <p:spPr bwMode="auto">
          <a:xfrm>
            <a:off x="2301585" y="2611579"/>
            <a:ext cx="46672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600" dirty="0">
                <a:latin typeface="Tahoma" pitchFamily="-128" charset="0"/>
              </a:rPr>
              <a:t>fluid(x2) &amp; chemical(y2) &amp; supply(x2,y2)</a:t>
            </a:r>
          </a:p>
        </p:txBody>
      </p:sp>
      <p:sp>
        <p:nvSpPr>
          <p:cNvPr id="38993" name="Line 81"/>
          <p:cNvSpPr>
            <a:spLocks noChangeShapeType="1"/>
          </p:cNvSpPr>
          <p:nvPr/>
        </p:nvSpPr>
        <p:spPr bwMode="auto">
          <a:xfrm>
            <a:off x="4364185" y="1524000"/>
            <a:ext cx="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38994" name="Text Box 82"/>
          <p:cNvSpPr txBox="1">
            <a:spLocks noChangeArrowheads="1"/>
          </p:cNvSpPr>
          <p:nvPr/>
        </p:nvSpPr>
        <p:spPr bwMode="auto">
          <a:xfrm>
            <a:off x="7204360" y="4029075"/>
            <a:ext cx="1371600" cy="461665"/>
          </a:xfrm>
          <a:prstGeom prst="rect">
            <a:avLst/>
          </a:prstGeom>
          <a:solidFill>
            <a:srgbClr val="CEF03E"/>
          </a:solidFill>
          <a:ln w="76200" cmpd="tri">
            <a:solidFill>
              <a:srgbClr val="993366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dirty="0"/>
              <a:t>Cost : 6</a:t>
            </a:r>
          </a:p>
        </p:txBody>
      </p:sp>
      <p:sp>
        <p:nvSpPr>
          <p:cNvPr id="38995" name="Text Box 83"/>
          <p:cNvSpPr txBox="1">
            <a:spLocks noChangeArrowheads="1"/>
          </p:cNvSpPr>
          <p:nvPr/>
        </p:nvSpPr>
        <p:spPr bwMode="auto">
          <a:xfrm>
            <a:off x="7211290" y="1228725"/>
            <a:ext cx="1371600" cy="461665"/>
          </a:xfrm>
          <a:prstGeom prst="rect">
            <a:avLst/>
          </a:prstGeom>
          <a:solidFill>
            <a:srgbClr val="99FF33"/>
          </a:solidFill>
          <a:ln w="76200" cmpd="tri">
            <a:solidFill>
              <a:srgbClr val="993300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dirty="0"/>
              <a:t>Cost : 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 build="p" animBg="1"/>
      <p:bldP spid="38924" grpId="0" animBg="1"/>
      <p:bldP spid="38925" grpId="0"/>
      <p:bldP spid="38945" grpId="0"/>
      <p:bldP spid="38946" grpId="0"/>
      <p:bldP spid="38947" grpId="0" animBg="1"/>
      <p:bldP spid="38971" grpId="0"/>
      <p:bldP spid="38991" grpId="0"/>
      <p:bldP spid="38992" grpId="0"/>
      <p:bldP spid="38993" grpId="0" animBg="1"/>
      <p:bldP spid="38994" grpId="0" animBg="1"/>
      <p:bldP spid="3899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41012"/>
            <a:ext cx="9144000" cy="1143000"/>
          </a:xfrm>
        </p:spPr>
        <p:txBody>
          <a:bodyPr/>
          <a:lstStyle/>
          <a:p>
            <a:r>
              <a:rPr lang="en-US" sz="3600"/>
              <a:t>Disambiguation of Interpretations (Contd.)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23090"/>
            <a:ext cx="8229600" cy="2895600"/>
          </a:xfrm>
          <a:solidFill>
            <a:srgbClr val="CEF03E">
              <a:alpha val="56000"/>
            </a:srgbClr>
          </a:solidFill>
          <a:ln/>
        </p:spPr>
        <p:txBody>
          <a:bodyPr/>
          <a:lstStyle/>
          <a:p>
            <a:pPr>
              <a:buFont typeface="Wingdings" pitchFamily="-128" charset="2"/>
              <a:buNone/>
            </a:pPr>
            <a:r>
              <a:rPr lang="en-US" dirty="0"/>
              <a:t> </a:t>
            </a:r>
          </a:p>
        </p:txBody>
      </p:sp>
      <p:sp>
        <p:nvSpPr>
          <p:cNvPr id="44037" name="Text Box 5"/>
          <p:cNvSpPr txBox="1">
            <a:spLocks noChangeArrowheads="1"/>
          </p:cNvSpPr>
          <p:nvPr/>
        </p:nvSpPr>
        <p:spPr bwMode="auto">
          <a:xfrm>
            <a:off x="685800" y="1579400"/>
            <a:ext cx="66294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b="1" dirty="0">
                <a:latin typeface="Tahoma" pitchFamily="-128" charset="0"/>
              </a:rPr>
              <a:t>LF from</a:t>
            </a:r>
            <a:r>
              <a:rPr lang="en-US" sz="1600" dirty="0">
                <a:latin typeface="Tahoma" pitchFamily="-128" charset="0"/>
              </a:rPr>
              <a:t>           “…heart(x1)….supply(x2,y2)…. blood(y3)…”</a:t>
            </a:r>
          </a:p>
          <a:p>
            <a:pPr eaLnBrk="0" hangingPunct="0"/>
            <a:r>
              <a:rPr lang="en-US" b="1" dirty="0">
                <a:latin typeface="Tahoma" pitchFamily="-128" charset="0"/>
              </a:rPr>
              <a:t>broken parse</a:t>
            </a: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362200" y="1981185"/>
            <a:ext cx="2087563" cy="660400"/>
            <a:chOff x="1104" y="1680"/>
            <a:chExt cx="1315" cy="416"/>
          </a:xfrm>
        </p:grpSpPr>
        <p:sp>
          <p:nvSpPr>
            <p:cNvPr id="44039" name="Text Box 7"/>
            <p:cNvSpPr txBox="1">
              <a:spLocks noChangeArrowheads="1"/>
            </p:cNvSpPr>
            <p:nvPr/>
          </p:nvSpPr>
          <p:spPr bwMode="auto">
            <a:xfrm>
              <a:off x="1104" y="1884"/>
              <a:ext cx="1315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600">
                  <a:latin typeface="Tahoma" pitchFamily="-128" charset="0"/>
                </a:rPr>
                <a:t>device(x1)&amp;heart(x1)</a:t>
              </a:r>
            </a:p>
          </p:txBody>
        </p:sp>
        <p:sp>
          <p:nvSpPr>
            <p:cNvPr id="44040" name="Line 8"/>
            <p:cNvSpPr>
              <a:spLocks noChangeShapeType="1"/>
            </p:cNvSpPr>
            <p:nvPr/>
          </p:nvSpPr>
          <p:spPr bwMode="auto">
            <a:xfrm>
              <a:off x="1680" y="1680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2286000" y="2590800"/>
            <a:ext cx="5791200" cy="609600"/>
            <a:chOff x="2016" y="2016"/>
            <a:chExt cx="3648" cy="384"/>
          </a:xfrm>
        </p:grpSpPr>
        <p:sp>
          <p:nvSpPr>
            <p:cNvPr id="44042" name="Text Box 10"/>
            <p:cNvSpPr txBox="1">
              <a:spLocks noChangeArrowheads="1"/>
            </p:cNvSpPr>
            <p:nvPr/>
          </p:nvSpPr>
          <p:spPr bwMode="auto">
            <a:xfrm>
              <a:off x="2016" y="2112"/>
              <a:ext cx="41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sz="1400" dirty="0"/>
                <a:t>x1=x2</a:t>
              </a:r>
            </a:p>
          </p:txBody>
        </p:sp>
        <p:sp>
          <p:nvSpPr>
            <p:cNvPr id="44045" name="Line 13"/>
            <p:cNvSpPr>
              <a:spLocks noChangeShapeType="1"/>
            </p:cNvSpPr>
            <p:nvPr/>
          </p:nvSpPr>
          <p:spPr bwMode="auto">
            <a:xfrm>
              <a:off x="2400" y="2016"/>
              <a:ext cx="14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46" name="Text Box 14"/>
            <p:cNvSpPr txBox="1">
              <a:spLocks noChangeArrowheads="1"/>
            </p:cNvSpPr>
            <p:nvPr/>
          </p:nvSpPr>
          <p:spPr bwMode="auto">
            <a:xfrm>
              <a:off x="4224" y="2160"/>
              <a:ext cx="14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5562600" y="2022750"/>
            <a:ext cx="4191000" cy="660400"/>
            <a:chOff x="3024" y="1680"/>
            <a:chExt cx="2640" cy="416"/>
          </a:xfrm>
        </p:grpSpPr>
        <p:grpSp>
          <p:nvGrpSpPr>
            <p:cNvPr id="5" name="Group 16"/>
            <p:cNvGrpSpPr>
              <a:grpSpLocks/>
            </p:cNvGrpSpPr>
            <p:nvPr/>
          </p:nvGrpSpPr>
          <p:grpSpPr bwMode="auto">
            <a:xfrm>
              <a:off x="3024" y="1680"/>
              <a:ext cx="1218" cy="416"/>
              <a:chOff x="3024" y="1680"/>
              <a:chExt cx="1218" cy="416"/>
            </a:xfrm>
          </p:grpSpPr>
          <p:sp>
            <p:nvSpPr>
              <p:cNvPr id="44049" name="Text Box 17"/>
              <p:cNvSpPr txBox="1">
                <a:spLocks noChangeArrowheads="1"/>
              </p:cNvSpPr>
              <p:nvPr/>
            </p:nvSpPr>
            <p:spPr bwMode="auto">
              <a:xfrm>
                <a:off x="3024" y="1884"/>
                <a:ext cx="1218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</a:pPr>
                <a:r>
                  <a:rPr lang="en-US" sz="1600">
                    <a:latin typeface="Tahoma" pitchFamily="-128" charset="0"/>
                  </a:rPr>
                  <a:t>fluid(y3)&amp;blood(y3)</a:t>
                </a:r>
              </a:p>
            </p:txBody>
          </p:sp>
          <p:sp>
            <p:nvSpPr>
              <p:cNvPr id="44050" name="Line 18"/>
              <p:cNvSpPr>
                <a:spLocks noChangeShapeType="1"/>
              </p:cNvSpPr>
              <p:nvPr/>
            </p:nvSpPr>
            <p:spPr bwMode="auto">
              <a:xfrm>
                <a:off x="3504" y="1680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4051" name="Text Box 19"/>
            <p:cNvSpPr txBox="1">
              <a:spLocks noChangeArrowheads="1"/>
            </p:cNvSpPr>
            <p:nvPr/>
          </p:nvSpPr>
          <p:spPr bwMode="auto">
            <a:xfrm>
              <a:off x="4320" y="1680"/>
              <a:ext cx="134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endParaRPr lang="en-US" sz="1400" i="1">
                <a:latin typeface="Tahoma" pitchFamily="-128" charset="0"/>
              </a:endParaRPr>
            </a:p>
          </p:txBody>
        </p:sp>
      </p:grpSp>
      <p:sp>
        <p:nvSpPr>
          <p:cNvPr id="44052" name="Text Box 20"/>
          <p:cNvSpPr txBox="1">
            <a:spLocks noChangeArrowheads="1"/>
          </p:cNvSpPr>
          <p:nvPr/>
        </p:nvSpPr>
        <p:spPr bwMode="auto">
          <a:xfrm>
            <a:off x="914400" y="3581400"/>
            <a:ext cx="7467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1600" dirty="0">
                <a:latin typeface="Tahoma" pitchFamily="-128" charset="0"/>
              </a:rPr>
              <a:t>Connected logical form: </a:t>
            </a:r>
            <a:r>
              <a:rPr lang="en-US" sz="1600" b="1" dirty="0">
                <a:latin typeface="Tahoma" pitchFamily="-128" charset="0"/>
              </a:rPr>
              <a:t>heart(x2) &amp; device(x2) &amp; </a:t>
            </a:r>
            <a:r>
              <a:rPr lang="en-US" sz="1600" b="1" dirty="0" smtClean="0">
                <a:latin typeface="Tahoma" pitchFamily="-128" charset="0"/>
              </a:rPr>
              <a:t>supply(x2,y2</a:t>
            </a:r>
            <a:r>
              <a:rPr lang="en-US" sz="1600" b="1" dirty="0">
                <a:latin typeface="Tahoma" pitchFamily="-128" charset="0"/>
              </a:rPr>
              <a:t>) </a:t>
            </a:r>
            <a:endParaRPr lang="en-US" sz="1600" b="1" dirty="0" smtClean="0">
              <a:latin typeface="Tahoma" pitchFamily="-128" charset="0"/>
            </a:endParaRPr>
          </a:p>
          <a:p>
            <a:pPr eaLnBrk="0" hangingPunct="0"/>
            <a:r>
              <a:rPr lang="en-US" sz="1600" dirty="0">
                <a:latin typeface="Tahoma" pitchFamily="-128" charset="0"/>
              </a:rPr>
              <a:t>	</a:t>
            </a:r>
            <a:r>
              <a:rPr lang="en-US" sz="1600" dirty="0" smtClean="0">
                <a:latin typeface="Tahoma" pitchFamily="-128" charset="0"/>
              </a:rPr>
              <a:t>		</a:t>
            </a:r>
            <a:r>
              <a:rPr lang="en-US" sz="1600" b="1" dirty="0" smtClean="0">
                <a:latin typeface="Tahoma" pitchFamily="-128" charset="0"/>
              </a:rPr>
              <a:t>&amp; blood(y2</a:t>
            </a:r>
            <a:r>
              <a:rPr lang="en-US" sz="1600" b="1" dirty="0">
                <a:latin typeface="Tahoma" pitchFamily="-128" charset="0"/>
              </a:rPr>
              <a:t>) &amp; fluid(y2)</a:t>
            </a:r>
          </a:p>
        </p:txBody>
      </p:sp>
      <p:sp>
        <p:nvSpPr>
          <p:cNvPr id="44053" name="Text Box 21"/>
          <p:cNvSpPr txBox="1">
            <a:spLocks noChangeArrowheads="1"/>
          </p:cNvSpPr>
          <p:nvPr/>
        </p:nvSpPr>
        <p:spPr bwMode="auto">
          <a:xfrm>
            <a:off x="2362200" y="3103400"/>
            <a:ext cx="43434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>
                <a:latin typeface="Tahoma" pitchFamily="-128" charset="0"/>
              </a:rPr>
              <a:t>device(x2) </a:t>
            </a:r>
            <a:r>
              <a:rPr lang="en-US" sz="1600" dirty="0" smtClean="0">
                <a:latin typeface="Tahoma" pitchFamily="-128" charset="0"/>
              </a:rPr>
              <a:t>&amp; </a:t>
            </a:r>
            <a:r>
              <a:rPr lang="en-US" sz="1600" dirty="0">
                <a:latin typeface="Tahoma" pitchFamily="-128" charset="0"/>
              </a:rPr>
              <a:t>supply(x2,y2</a:t>
            </a:r>
            <a:r>
              <a:rPr lang="en-US" sz="1600" dirty="0" smtClean="0">
                <a:latin typeface="Tahoma" pitchFamily="-128" charset="0"/>
              </a:rPr>
              <a:t>) &amp; fluid(y2) </a:t>
            </a:r>
            <a:endParaRPr lang="en-US" sz="1600" dirty="0">
              <a:latin typeface="Tahoma" pitchFamily="-128" charset="0"/>
            </a:endParaRPr>
          </a:p>
        </p:txBody>
      </p:sp>
      <p:grpSp>
        <p:nvGrpSpPr>
          <p:cNvPr id="6" name="Group 39"/>
          <p:cNvGrpSpPr>
            <a:grpSpLocks/>
          </p:cNvGrpSpPr>
          <p:nvPr/>
        </p:nvGrpSpPr>
        <p:grpSpPr bwMode="auto">
          <a:xfrm>
            <a:off x="5715000" y="2590800"/>
            <a:ext cx="800100" cy="609600"/>
            <a:chOff x="3120" y="2064"/>
            <a:chExt cx="504" cy="384"/>
          </a:xfrm>
        </p:grpSpPr>
        <p:sp>
          <p:nvSpPr>
            <p:cNvPr id="44072" name="Text Box 40"/>
            <p:cNvSpPr txBox="1">
              <a:spLocks noChangeArrowheads="1"/>
            </p:cNvSpPr>
            <p:nvPr/>
          </p:nvSpPr>
          <p:spPr bwMode="auto">
            <a:xfrm>
              <a:off x="3120" y="2256"/>
              <a:ext cx="50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/>
              <a:r>
                <a:rPr lang="en-US" sz="1400"/>
                <a:t>y2=y3</a:t>
              </a:r>
            </a:p>
          </p:txBody>
        </p:sp>
        <p:sp>
          <p:nvSpPr>
            <p:cNvPr id="44075" name="Line 43"/>
            <p:cNvSpPr>
              <a:spLocks noChangeShapeType="1"/>
            </p:cNvSpPr>
            <p:nvPr/>
          </p:nvSpPr>
          <p:spPr bwMode="auto">
            <a:xfrm flipH="1">
              <a:off x="3120" y="2064"/>
              <a:ext cx="96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4076" name="Text Box 44"/>
          <p:cNvSpPr txBox="1">
            <a:spLocks noChangeArrowheads="1"/>
          </p:cNvSpPr>
          <p:nvPr/>
        </p:nvSpPr>
        <p:spPr bwMode="auto">
          <a:xfrm>
            <a:off x="7225145" y="1447800"/>
            <a:ext cx="1371600" cy="461665"/>
          </a:xfrm>
          <a:prstGeom prst="rect">
            <a:avLst/>
          </a:prstGeom>
          <a:solidFill>
            <a:srgbClr val="FFFF00"/>
          </a:solidFill>
          <a:ln w="317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b="1" dirty="0"/>
              <a:t>Cost : 5</a:t>
            </a:r>
          </a:p>
        </p:txBody>
      </p:sp>
      <p:sp>
        <p:nvSpPr>
          <p:cNvPr id="44077" name="Line 45"/>
          <p:cNvSpPr>
            <a:spLocks noChangeShapeType="1"/>
          </p:cNvSpPr>
          <p:nvPr/>
        </p:nvSpPr>
        <p:spPr bwMode="auto">
          <a:xfrm>
            <a:off x="4800600" y="1960400"/>
            <a:ext cx="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4080" name="Text Box 48"/>
          <p:cNvSpPr txBox="1">
            <a:spLocks noChangeArrowheads="1"/>
          </p:cNvSpPr>
          <p:nvPr/>
        </p:nvSpPr>
        <p:spPr bwMode="auto">
          <a:xfrm>
            <a:off x="593725" y="4650063"/>
            <a:ext cx="8093075" cy="1465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US"/>
              <a:t>As this is the lowest cost interpretation possible, this is the interpretation selected by the system. </a:t>
            </a:r>
          </a:p>
          <a:p>
            <a:endParaRPr lang="en-US"/>
          </a:p>
          <a:p>
            <a:r>
              <a:rPr lang="en-US" b="1"/>
              <a:t>Note: Incorrect unification in nouns is blocked when 2 entities are described by distinct nouns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7" grpId="0"/>
      <p:bldP spid="44052" grpId="0"/>
      <p:bldP spid="44053" grpId="0"/>
      <p:bldP spid="44076" grpId="0" animBg="1"/>
      <p:bldP spid="4407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841500"/>
          </a:xfrm>
        </p:spPr>
        <p:txBody>
          <a:bodyPr/>
          <a:lstStyle/>
          <a:p>
            <a:r>
              <a:rPr lang="en-US" dirty="0" smtClean="0"/>
              <a:t>Temporal and Causal Relations in Biomedical Texts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Causal and Temporal Information in Biomedical Texts</a:t>
            </a:r>
            <a:endParaRPr lang="en-US" sz="40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551715"/>
            <a:ext cx="8229600" cy="47545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Biomedical texts are rich in causal and temporal information conveyed via various overt temporal markers</a:t>
            </a:r>
            <a:endParaRPr kumimoji="0" lang="en-US" sz="2200" b="0" i="1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35390"/>
            <a:ext cx="3886200" cy="338554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2000" i="1" dirty="0" smtClean="0">
                <a:solidFill>
                  <a:srgbClr val="0070C0"/>
                </a:solidFill>
              </a:rPr>
              <a:t>XPD appears to be degraded in wild-type embryos </a:t>
            </a:r>
          </a:p>
          <a:p>
            <a:pPr algn="ctr">
              <a:buNone/>
            </a:pPr>
            <a:r>
              <a:rPr lang="en-US" sz="1800" b="1" i="1" u="sng" dirty="0" smtClean="0">
                <a:solidFill>
                  <a:srgbClr val="C00000"/>
                </a:solidFill>
              </a:rPr>
              <a:t>between</a:t>
            </a:r>
            <a:r>
              <a:rPr lang="en-US" sz="1800" b="1" i="1" dirty="0" smtClean="0"/>
              <a:t> </a:t>
            </a:r>
          </a:p>
          <a:p>
            <a:pPr algn="ctr">
              <a:buNone/>
            </a:pPr>
            <a:r>
              <a:rPr lang="en-US" sz="2000" i="1" dirty="0" smtClean="0">
                <a:solidFill>
                  <a:srgbClr val="0070C0"/>
                </a:solidFill>
              </a:rPr>
              <a:t>prophase </a:t>
            </a:r>
            <a:r>
              <a:rPr lang="en-US" sz="2000" i="1" dirty="0" smtClean="0"/>
              <a:t>and</a:t>
            </a:r>
            <a:r>
              <a:rPr lang="en-US" sz="2000" i="1" dirty="0" smtClean="0">
                <a:solidFill>
                  <a:srgbClr val="0070C0"/>
                </a:solidFill>
              </a:rPr>
              <a:t> metaphase of the first cell division </a:t>
            </a:r>
          </a:p>
          <a:p>
            <a:pPr algn="ctr">
              <a:buNone/>
            </a:pPr>
            <a:r>
              <a:rPr lang="en-US" sz="1800" b="1" i="1" u="sng" dirty="0" smtClean="0">
                <a:solidFill>
                  <a:srgbClr val="C00000"/>
                </a:solidFill>
              </a:rPr>
              <a:t>after</a:t>
            </a:r>
            <a:r>
              <a:rPr lang="en-US" sz="1800" b="1" i="1" dirty="0" smtClean="0"/>
              <a:t> </a:t>
            </a:r>
          </a:p>
          <a:p>
            <a:pPr algn="ctr">
              <a:buNone/>
            </a:pPr>
            <a:r>
              <a:rPr lang="en-US" sz="2000" i="1" dirty="0" smtClean="0">
                <a:solidFill>
                  <a:srgbClr val="0070C0"/>
                </a:solidFill>
              </a:rPr>
              <a:t>the onset of zygotic gene expression, </a:t>
            </a:r>
          </a:p>
          <a:p>
            <a:pPr algn="ctr">
              <a:buNone/>
            </a:pPr>
            <a:r>
              <a:rPr lang="en-US" sz="1800" b="1" i="1" u="sng" dirty="0" smtClean="0">
                <a:solidFill>
                  <a:srgbClr val="C00000"/>
                </a:solidFill>
              </a:rPr>
              <a:t>which coincides with</a:t>
            </a:r>
            <a:r>
              <a:rPr lang="en-US" sz="1800" b="1" i="1" dirty="0" smtClean="0">
                <a:solidFill>
                  <a:srgbClr val="C00000"/>
                </a:solidFill>
              </a:rPr>
              <a:t> </a:t>
            </a:r>
          </a:p>
          <a:p>
            <a:pPr algn="ctr">
              <a:buNone/>
            </a:pPr>
            <a:r>
              <a:rPr lang="en-US" sz="2000" i="1" dirty="0" smtClean="0">
                <a:solidFill>
                  <a:srgbClr val="0070C0"/>
                </a:solidFill>
              </a:rPr>
              <a:t>a redistribution of CDK7 from the cytoplasm to the nucleus</a:t>
            </a:r>
            <a:r>
              <a:rPr lang="en-US" sz="2000" i="1" dirty="0" smtClean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0" y="2514600"/>
            <a:ext cx="2743200" cy="240065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0070C0"/>
                </a:solidFill>
              </a:rPr>
              <a:t>A</a:t>
            </a:r>
            <a:endParaRPr lang="en-US" i="1" dirty="0" smtClean="0"/>
          </a:p>
          <a:p>
            <a:pPr algn="ctr"/>
            <a:r>
              <a:rPr lang="en-US" sz="2000" b="1" i="1" u="sng" dirty="0" smtClean="0">
                <a:solidFill>
                  <a:srgbClr val="C00000"/>
                </a:solidFill>
              </a:rPr>
              <a:t>between</a:t>
            </a:r>
            <a:r>
              <a:rPr lang="en-US" sz="2000" b="1" i="1" dirty="0" smtClean="0"/>
              <a:t> </a:t>
            </a:r>
          </a:p>
          <a:p>
            <a:pPr algn="ctr"/>
            <a:r>
              <a:rPr lang="en-US" i="1" dirty="0" smtClean="0">
                <a:solidFill>
                  <a:srgbClr val="0070C0"/>
                </a:solidFill>
              </a:rPr>
              <a:t>B</a:t>
            </a:r>
            <a:r>
              <a:rPr lang="en-US" i="1" dirty="0" smtClean="0"/>
              <a:t> and </a:t>
            </a:r>
            <a:r>
              <a:rPr lang="en-US" i="1" dirty="0" smtClean="0">
                <a:solidFill>
                  <a:srgbClr val="0070C0"/>
                </a:solidFill>
              </a:rPr>
              <a:t>C</a:t>
            </a:r>
            <a:r>
              <a:rPr lang="en-US" i="1" dirty="0" smtClean="0"/>
              <a:t> </a:t>
            </a:r>
          </a:p>
          <a:p>
            <a:pPr algn="ctr"/>
            <a:r>
              <a:rPr lang="en-US" sz="2000" b="1" i="1" u="sng" dirty="0" smtClean="0">
                <a:solidFill>
                  <a:srgbClr val="C00000"/>
                </a:solidFill>
              </a:rPr>
              <a:t>after</a:t>
            </a:r>
            <a:r>
              <a:rPr lang="en-US" sz="2000" b="1" i="1" dirty="0" smtClean="0"/>
              <a:t> </a:t>
            </a:r>
          </a:p>
          <a:p>
            <a:pPr algn="ctr"/>
            <a:r>
              <a:rPr lang="en-US" i="1" dirty="0" smtClean="0">
                <a:solidFill>
                  <a:srgbClr val="0070C0"/>
                </a:solidFill>
              </a:rPr>
              <a:t>D</a:t>
            </a:r>
            <a:r>
              <a:rPr lang="en-US" i="1" dirty="0" smtClean="0"/>
              <a:t> </a:t>
            </a:r>
          </a:p>
          <a:p>
            <a:pPr algn="ctr"/>
            <a:r>
              <a:rPr lang="en-US" sz="2000" b="1" i="1" u="sng" dirty="0" smtClean="0">
                <a:solidFill>
                  <a:srgbClr val="C00000"/>
                </a:solidFill>
              </a:rPr>
              <a:t>which coincides with </a:t>
            </a:r>
          </a:p>
          <a:p>
            <a:pPr algn="ctr"/>
            <a:r>
              <a:rPr lang="en-US" i="1" dirty="0" smtClean="0">
                <a:solidFill>
                  <a:srgbClr val="0070C0"/>
                </a:solidFill>
              </a:rPr>
              <a:t>E</a:t>
            </a:r>
            <a:r>
              <a:rPr lang="en-US" i="1" dirty="0" smtClean="0"/>
              <a:t>.</a:t>
            </a:r>
          </a:p>
          <a:p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410200" y="5334000"/>
            <a:ext cx="3124200" cy="1295400"/>
          </a:xfrm>
          <a:prstGeom prst="roundRect">
            <a:avLst/>
          </a:prstGeom>
          <a:solidFill>
            <a:srgbClr val="EBBD07">
              <a:alpha val="3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708110" y="552796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	A	C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22480" y="6061365"/>
            <a:ext cx="1039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 = E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012910" y="5680365"/>
            <a:ext cx="685800" cy="1588"/>
          </a:xfrm>
          <a:prstGeom prst="straightConnector1">
            <a:avLst/>
          </a:prstGeom>
          <a:ln w="127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934200" y="5701145"/>
            <a:ext cx="616490" cy="20780"/>
          </a:xfrm>
          <a:prstGeom prst="straightConnector1">
            <a:avLst/>
          </a:prstGeom>
          <a:ln w="127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6200000" flipV="1">
            <a:off x="6666709" y="5968636"/>
            <a:ext cx="236324" cy="6141"/>
          </a:xfrm>
          <a:prstGeom prst="straightConnector1">
            <a:avLst/>
          </a:prstGeom>
          <a:ln w="127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Effort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029200"/>
          </a:xfrm>
        </p:spPr>
        <p:txBody>
          <a:bodyPr>
            <a:normAutofit fontScale="55000" lnSpcReduction="20000"/>
          </a:bodyPr>
          <a:lstStyle/>
          <a:p>
            <a:r>
              <a:rPr lang="en-US" sz="3600" b="1" dirty="0" smtClean="0"/>
              <a:t>What we want to annotate: </a:t>
            </a:r>
          </a:p>
          <a:p>
            <a:pPr lvl="1"/>
            <a:r>
              <a:rPr lang="en-US" sz="2900" dirty="0" smtClean="0"/>
              <a:t>Events in the text and the causal and temporal relation between those events per sentence. </a:t>
            </a:r>
          </a:p>
          <a:p>
            <a:r>
              <a:rPr lang="en-US" sz="3600" b="1" dirty="0" smtClean="0"/>
              <a:t>Step 1: Event Identification:</a:t>
            </a:r>
          </a:p>
          <a:p>
            <a:pPr lvl="1"/>
            <a:r>
              <a:rPr lang="en-US" sz="2900" dirty="0" smtClean="0"/>
              <a:t>TARSQI captured non-biology specific verbs and event nouns</a:t>
            </a:r>
          </a:p>
          <a:p>
            <a:pPr lvl="1"/>
            <a:r>
              <a:rPr lang="en-US" sz="2900" dirty="0" smtClean="0"/>
              <a:t>Biology specific events were manually annotated (e.g. </a:t>
            </a:r>
            <a:r>
              <a:rPr lang="en-US" sz="2900" i="1" dirty="0" smtClean="0"/>
              <a:t>transcription, regulation</a:t>
            </a:r>
            <a:r>
              <a:rPr lang="en-US" sz="2900" dirty="0" smtClean="0"/>
              <a:t>)</a:t>
            </a:r>
          </a:p>
          <a:p>
            <a:r>
              <a:rPr lang="en-US" sz="3600" b="1" dirty="0" smtClean="0"/>
              <a:t>Step 2: Identify relation between events</a:t>
            </a:r>
          </a:p>
          <a:p>
            <a:pPr lvl="1"/>
            <a:r>
              <a:rPr lang="en-US" sz="2900" dirty="0" smtClean="0"/>
              <a:t>Annotation Tool:</a:t>
            </a:r>
          </a:p>
          <a:p>
            <a:pPr lvl="2"/>
            <a:r>
              <a:rPr lang="en-US" sz="2500" dirty="0" err="1" smtClean="0"/>
              <a:t>RSTTool</a:t>
            </a:r>
            <a:r>
              <a:rPr lang="en-US" sz="2500" dirty="0" smtClean="0"/>
              <a:t> (Version 3.0) by Michael O’Donnell </a:t>
            </a:r>
          </a:p>
          <a:p>
            <a:pPr lvl="2"/>
            <a:r>
              <a:rPr lang="en-US" sz="2500" dirty="0" smtClean="0"/>
              <a:t>http://www.wagsoft.com/RSTTool/</a:t>
            </a:r>
          </a:p>
          <a:p>
            <a:pPr lvl="2"/>
            <a:r>
              <a:rPr lang="en-US" sz="2500" dirty="0" smtClean="0"/>
              <a:t>Tool allowed: text segmentation, text structuring, relation specification, and maintenance of statistics for relations.</a:t>
            </a:r>
          </a:p>
          <a:p>
            <a:pPr lvl="1"/>
            <a:r>
              <a:rPr lang="en-US" sz="2900" dirty="0" smtClean="0"/>
              <a:t>How to Annotate:</a:t>
            </a:r>
          </a:p>
          <a:p>
            <a:pPr lvl="2"/>
            <a:r>
              <a:rPr lang="en-US" sz="2500" dirty="0" smtClean="0"/>
              <a:t>Fragment sentence into individual fragments that convey a temporal relation</a:t>
            </a:r>
          </a:p>
          <a:p>
            <a:pPr lvl="2"/>
            <a:r>
              <a:rPr lang="en-US" sz="2500" dirty="0" smtClean="0"/>
              <a:t>Create a temporal link connecting the head of one fragment to the head of the other</a:t>
            </a:r>
          </a:p>
          <a:p>
            <a:r>
              <a:rPr lang="en-US" sz="3600" b="1" dirty="0" smtClean="0"/>
              <a:t>Corpus </a:t>
            </a:r>
          </a:p>
          <a:p>
            <a:pPr lvl="1"/>
            <a:r>
              <a:rPr lang="en-US" sz="2900" dirty="0" smtClean="0"/>
              <a:t>190 sentences from Biomedical literature</a:t>
            </a:r>
          </a:p>
          <a:p>
            <a:pPr lvl="1"/>
            <a:r>
              <a:rPr lang="en-US" sz="2900" dirty="0" smtClean="0"/>
              <a:t>Relations: before, simultaneous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Signals that indicate temporal precedence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Words conveying causality:</a:t>
            </a:r>
          </a:p>
          <a:p>
            <a:pPr lvl="1">
              <a:buNone/>
            </a:pPr>
            <a:r>
              <a:rPr lang="en-US" sz="2200" i="1" dirty="0" smtClean="0"/>
              <a:t>E.g. 	In Drosophila, inactivation of the CDK7 mutant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causes</a:t>
            </a:r>
            <a:r>
              <a:rPr lang="en-US" sz="2200" i="1" dirty="0" smtClean="0">
                <a:solidFill>
                  <a:srgbClr val="C00000"/>
                </a:solidFill>
              </a:rPr>
              <a:t> </a:t>
            </a:r>
            <a:r>
              <a:rPr lang="en-US" sz="2200" i="1" dirty="0" smtClean="0"/>
              <a:t>embryonic and larval lethality and a block to mitosis in the </a:t>
            </a:r>
            <a:r>
              <a:rPr lang="en-US" sz="2200" i="1" dirty="0" err="1" smtClean="0"/>
              <a:t>germline</a:t>
            </a:r>
            <a:r>
              <a:rPr lang="en-US" sz="2200" i="1" dirty="0" smtClean="0"/>
              <a:t>.</a:t>
            </a:r>
          </a:p>
          <a:p>
            <a:pPr lvl="1">
              <a:buNone/>
            </a:pPr>
            <a:r>
              <a:rPr lang="en-US" sz="2200" i="1" dirty="0" smtClean="0"/>
              <a:t>	Mutations in the gene encoding XPD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lead to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i="1" dirty="0" err="1" smtClean="0"/>
              <a:t>dysregulation</a:t>
            </a:r>
            <a:r>
              <a:rPr lang="en-US" sz="2200" i="1" dirty="0" smtClean="0"/>
              <a:t> of nuclear-receptor-dependent gene expression.</a:t>
            </a:r>
          </a:p>
          <a:p>
            <a:r>
              <a:rPr lang="en-US" b="1" dirty="0" smtClean="0"/>
              <a:t>Words conveying aspect:</a:t>
            </a:r>
          </a:p>
          <a:p>
            <a:pPr lvl="1">
              <a:buNone/>
            </a:pPr>
            <a:r>
              <a:rPr lang="en-US" sz="2200" i="1" dirty="0" smtClean="0"/>
              <a:t>E.g.	In S. </a:t>
            </a:r>
            <a:r>
              <a:rPr lang="en-US" sz="2200" i="1" dirty="0" err="1" smtClean="0"/>
              <a:t>pombe</a:t>
            </a:r>
            <a:r>
              <a:rPr lang="en-US" sz="2200" i="1" dirty="0" smtClean="0"/>
              <a:t>, the Wee1 </a:t>
            </a:r>
            <a:r>
              <a:rPr lang="en-US" sz="2200" i="1" dirty="0" err="1" smtClean="0"/>
              <a:t>kinase</a:t>
            </a:r>
            <a:r>
              <a:rPr lang="en-US" sz="2200" i="1" dirty="0" smtClean="0"/>
              <a:t> allows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entry into</a:t>
            </a:r>
            <a:r>
              <a:rPr lang="en-US" sz="2200" b="1" i="1" dirty="0" smtClean="0">
                <a:solidFill>
                  <a:srgbClr val="C00000"/>
                </a:solidFill>
              </a:rPr>
              <a:t> </a:t>
            </a:r>
            <a:r>
              <a:rPr lang="en-US" sz="2200" i="1" dirty="0" smtClean="0"/>
              <a:t>mitosis when cells reach a minimum threshold size.</a:t>
            </a:r>
          </a:p>
          <a:p>
            <a:r>
              <a:rPr lang="en-US" b="1" dirty="0" smtClean="0"/>
              <a:t>Words conveying dependence:</a:t>
            </a:r>
          </a:p>
          <a:p>
            <a:pPr lvl="1">
              <a:buNone/>
            </a:pPr>
            <a:r>
              <a:rPr lang="en-US" sz="2200" i="1" dirty="0" smtClean="0"/>
              <a:t>E.g.	Regulation of cell cycle progression is another general stress response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critical</a:t>
            </a:r>
            <a:r>
              <a:rPr lang="en-US" sz="2200" i="1" u="sng" dirty="0" smtClean="0">
                <a:solidFill>
                  <a:srgbClr val="C00000"/>
                </a:solidFill>
              </a:rPr>
              <a:t>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for</a:t>
            </a:r>
            <a:r>
              <a:rPr lang="en-US" sz="2200" i="1" dirty="0" smtClean="0">
                <a:solidFill>
                  <a:srgbClr val="C00000"/>
                </a:solidFill>
              </a:rPr>
              <a:t> </a:t>
            </a:r>
            <a:r>
              <a:rPr lang="en-US" sz="2200" i="1" dirty="0" smtClean="0"/>
              <a:t>cell survival.</a:t>
            </a:r>
          </a:p>
          <a:p>
            <a:r>
              <a:rPr lang="en-US" b="1" dirty="0" smtClean="0"/>
              <a:t>Words conveying control:</a:t>
            </a:r>
          </a:p>
          <a:p>
            <a:pPr lvl="1">
              <a:buNone/>
            </a:pPr>
            <a:r>
              <a:rPr lang="en-US" sz="2200" i="1" dirty="0" smtClean="0"/>
              <a:t>E.g.	</a:t>
            </a:r>
            <a:r>
              <a:rPr lang="en-US" sz="2200" i="1" dirty="0" err="1" smtClean="0"/>
              <a:t>Dephosphorylation</a:t>
            </a:r>
            <a:r>
              <a:rPr lang="en-US" sz="2200" i="1" dirty="0" smtClean="0"/>
              <a:t> of these residues by the Cdc25 </a:t>
            </a:r>
            <a:r>
              <a:rPr lang="en-US" sz="2200" i="1" dirty="0" err="1" smtClean="0"/>
              <a:t>phosphatase</a:t>
            </a:r>
            <a:r>
              <a:rPr lang="en-US" sz="2200" i="1" dirty="0" smtClean="0"/>
              <a:t> is the key event </a:t>
            </a:r>
            <a:r>
              <a:rPr lang="en-US" sz="2200" b="1" i="1" u="sng" dirty="0" smtClean="0">
                <a:solidFill>
                  <a:srgbClr val="C00000"/>
                </a:solidFill>
              </a:rPr>
              <a:t>governing</a:t>
            </a:r>
            <a:r>
              <a:rPr lang="en-US" sz="2200" i="1" dirty="0" smtClean="0"/>
              <a:t> the initiation of mitosis.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533400" y="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Baseline Calculation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1066800"/>
            <a:ext cx="8686800" cy="2667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Baseline 1: (Random)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System was given all the events involved in a temporal relation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System randomly picked 2 events within a sentence and gave it a random relation (Relations: 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Before, during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Baseline 2: (Simple but bad heuristic: Text order reflects event order)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System was given all the events involved in a temporal relation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System gave a relation to all events in a sentence based on the order of occurrence. (X …. Y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/>
              </a:rPr>
              <a:t> X before Y)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914400" y="3429000"/>
          <a:ext cx="74676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pPr>
              <a:buNone/>
            </a:pPr>
            <a:r>
              <a:rPr lang="en-US" sz="2000" i="1" dirty="0" smtClean="0"/>
              <a:t>Exposure of cells to stress results in rapid activation of  MAPKs.</a:t>
            </a:r>
            <a:r>
              <a:rPr lang="en-US" sz="2000" dirty="0" smtClean="0"/>
              <a:t> 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 marL="342900" lvl="1" indent="-342900">
              <a:buNone/>
            </a:pPr>
            <a:r>
              <a:rPr lang="en-US" sz="1800" b="1" i="1" u="sng" dirty="0" smtClean="0"/>
              <a:t>exposure</a:t>
            </a:r>
            <a:r>
              <a:rPr lang="en-US" sz="1600" i="1" dirty="0" smtClean="0"/>
              <a:t>-</a:t>
            </a:r>
            <a:r>
              <a:rPr lang="en-US" sz="1600" i="1" dirty="0" err="1" smtClean="0"/>
              <a:t>nn</a:t>
            </a:r>
            <a:r>
              <a:rPr lang="en-US" sz="1600" i="1" dirty="0" smtClean="0"/>
              <a:t>(x2) &amp; </a:t>
            </a:r>
            <a:r>
              <a:rPr lang="en-US" sz="1800" b="1" i="1" u="sng" dirty="0" smtClean="0"/>
              <a:t>of</a:t>
            </a:r>
            <a:r>
              <a:rPr lang="en-US" sz="1600" i="1" dirty="0" smtClean="0"/>
              <a:t>-in(x2,x10) &amp; </a:t>
            </a:r>
            <a:r>
              <a:rPr lang="en-US" sz="1800" b="1" i="1" u="sng" dirty="0" smtClean="0"/>
              <a:t>cell</a:t>
            </a:r>
            <a:r>
              <a:rPr lang="en-US" sz="1600" i="1" dirty="0" smtClean="0"/>
              <a:t>-</a:t>
            </a:r>
            <a:r>
              <a:rPr lang="en-US" sz="1600" i="1" dirty="0" err="1" smtClean="0"/>
              <a:t>nn</a:t>
            </a:r>
            <a:r>
              <a:rPr lang="en-US" sz="1600" i="1" dirty="0" smtClean="0"/>
              <a:t>(x10) &amp; </a:t>
            </a:r>
            <a:r>
              <a:rPr lang="en-US" sz="1800" b="1" i="1" u="sng" dirty="0" smtClean="0"/>
              <a:t>to</a:t>
            </a:r>
            <a:r>
              <a:rPr lang="en-US" sz="1600" i="1" dirty="0" smtClean="0"/>
              <a:t>-in(</a:t>
            </a:r>
            <a:r>
              <a:rPr lang="it-IT" sz="1600" i="1" dirty="0" smtClean="0"/>
              <a:t>x2,x6) &amp; </a:t>
            </a:r>
            <a:r>
              <a:rPr lang="it-IT" sz="1800" b="1" i="1" u="sng" dirty="0" smtClean="0"/>
              <a:t>stress</a:t>
            </a:r>
            <a:r>
              <a:rPr lang="it-IT" sz="1600" i="1" dirty="0" smtClean="0"/>
              <a:t>-nn(x6) &amp; </a:t>
            </a:r>
            <a:r>
              <a:rPr lang="it-IT" sz="1800" b="1" i="1" u="sng" dirty="0" smtClean="0"/>
              <a:t>result</a:t>
            </a:r>
            <a:r>
              <a:rPr lang="it-IT" sz="1600" i="1" dirty="0" smtClean="0"/>
              <a:t>-vb’(e0,x2) &amp; </a:t>
            </a:r>
            <a:r>
              <a:rPr lang="it-IT" sz="1800" b="1" i="1" u="sng" dirty="0" smtClean="0"/>
              <a:t>in</a:t>
            </a:r>
            <a:r>
              <a:rPr lang="it-IT" sz="1600" i="1" dirty="0" smtClean="0"/>
              <a:t>-in(e0,x8) </a:t>
            </a:r>
            <a:r>
              <a:rPr lang="en-US" sz="1600" i="1" dirty="0" smtClean="0"/>
              <a:t>&amp; </a:t>
            </a:r>
            <a:r>
              <a:rPr lang="en-US" sz="1800" b="1" i="1" u="sng" dirty="0" smtClean="0"/>
              <a:t>rapid</a:t>
            </a:r>
            <a:r>
              <a:rPr lang="en-US" sz="1600" i="1" dirty="0" smtClean="0"/>
              <a:t>-</a:t>
            </a:r>
            <a:r>
              <a:rPr lang="en-US" sz="1600" i="1" dirty="0" err="1" smtClean="0"/>
              <a:t>adj</a:t>
            </a:r>
            <a:r>
              <a:rPr lang="en-US" sz="1600" i="1" dirty="0" smtClean="0"/>
              <a:t>(x8) &amp; </a:t>
            </a:r>
            <a:r>
              <a:rPr lang="en-US" sz="1800" b="1" i="1" u="sng" dirty="0" smtClean="0"/>
              <a:t>activation</a:t>
            </a:r>
            <a:r>
              <a:rPr lang="en-US" sz="1600" i="1" dirty="0" smtClean="0"/>
              <a:t>-</a:t>
            </a:r>
            <a:r>
              <a:rPr lang="en-US" sz="1600" i="1" dirty="0" err="1" smtClean="0"/>
              <a:t>nn</a:t>
            </a:r>
            <a:r>
              <a:rPr lang="en-US" sz="1600" i="1" dirty="0" smtClean="0"/>
              <a:t>(x8) &amp; </a:t>
            </a:r>
            <a:r>
              <a:rPr lang="en-US" sz="1800" b="1" i="1" u="sng" dirty="0" smtClean="0"/>
              <a:t>of</a:t>
            </a:r>
            <a:r>
              <a:rPr lang="en-US" sz="1600" i="1" dirty="0" smtClean="0"/>
              <a:t>-in(x8,x12) &amp;</a:t>
            </a:r>
            <a:r>
              <a:rPr lang="en-US" sz="1800" b="1" i="1" u="sng" dirty="0" err="1" smtClean="0"/>
              <a:t>mapks</a:t>
            </a:r>
            <a:r>
              <a:rPr lang="en-US" sz="1600" i="1" dirty="0" err="1" smtClean="0"/>
              <a:t>-nn</a:t>
            </a:r>
            <a:r>
              <a:rPr lang="en-US" sz="1600" i="1" dirty="0" smtClean="0"/>
              <a:t>(x12)</a:t>
            </a:r>
          </a:p>
          <a:p>
            <a:pPr>
              <a:buNone/>
            </a:pPr>
            <a:endParaRPr lang="en-US" sz="2000" dirty="0"/>
          </a:p>
        </p:txBody>
      </p:sp>
      <p:sp>
        <p:nvSpPr>
          <p:cNvPr id="8" name="Rounded Rectangle 7"/>
          <p:cNvSpPr/>
          <p:nvPr/>
        </p:nvSpPr>
        <p:spPr>
          <a:xfrm>
            <a:off x="685800" y="3304270"/>
            <a:ext cx="7848600" cy="1905000"/>
          </a:xfrm>
          <a:prstGeom prst="roundRect">
            <a:avLst/>
          </a:prstGeom>
          <a:solidFill>
            <a:schemeClr val="accent1">
              <a:alpha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36410" y="3380470"/>
            <a:ext cx="830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b="0" dirty="0" smtClean="0"/>
              <a:t>exposure-</a:t>
            </a:r>
            <a:r>
              <a:rPr lang="en-US" sz="1600" b="0" dirty="0" err="1" smtClean="0"/>
              <a:t>nn</a:t>
            </a:r>
            <a:r>
              <a:rPr lang="en-US" sz="1600" b="0" dirty="0" smtClean="0"/>
              <a:t>(x2) &amp; …</a:t>
            </a:r>
            <a:r>
              <a:rPr lang="it-IT" sz="1600" b="0" dirty="0" smtClean="0"/>
              <a:t>&amp; </a:t>
            </a:r>
            <a:r>
              <a:rPr lang="it-IT" sz="1600" b="0" u="sng" dirty="0" smtClean="0">
                <a:solidFill>
                  <a:srgbClr val="C00000"/>
                </a:solidFill>
              </a:rPr>
              <a:t>result-vb’(e0,x2) &amp; in-in(e0,x8) </a:t>
            </a:r>
            <a:r>
              <a:rPr lang="en-US" sz="1600" b="0" dirty="0" smtClean="0"/>
              <a:t>&amp; …&amp; activation-</a:t>
            </a:r>
            <a:r>
              <a:rPr lang="en-US" sz="1600" b="0" dirty="0" err="1" smtClean="0"/>
              <a:t>nn</a:t>
            </a:r>
            <a:r>
              <a:rPr lang="en-US" sz="1600" b="0" dirty="0" smtClean="0"/>
              <a:t>(x8) &amp; …</a:t>
            </a:r>
          </a:p>
        </p:txBody>
      </p:sp>
      <p:sp>
        <p:nvSpPr>
          <p:cNvPr id="11" name="Right Brace 10"/>
          <p:cNvSpPr/>
          <p:nvPr/>
        </p:nvSpPr>
        <p:spPr>
          <a:xfrm rot="5400000">
            <a:off x="4156365" y="2701590"/>
            <a:ext cx="457200" cy="2438400"/>
          </a:xfrm>
          <a:prstGeom prst="rightBrace">
            <a:avLst>
              <a:gd name="adj1" fmla="val 45455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514600" y="4135610"/>
            <a:ext cx="3906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BEFORE(x2,x8) &amp; CAUSES(x2,x8)</a:t>
            </a:r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1143000" y="4523470"/>
            <a:ext cx="716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1600" b="1" dirty="0" smtClean="0"/>
              <a:t>Final Logical Form: exposure-</a:t>
            </a:r>
            <a:r>
              <a:rPr lang="en-US" sz="1600" b="1" dirty="0" err="1" smtClean="0"/>
              <a:t>nn</a:t>
            </a:r>
            <a:r>
              <a:rPr lang="en-US" sz="1600" b="1" dirty="0" smtClean="0"/>
              <a:t>(x2) &amp; …</a:t>
            </a:r>
            <a:r>
              <a:rPr lang="it-IT" sz="1600" b="1" dirty="0" smtClean="0"/>
              <a:t>&amp; </a:t>
            </a:r>
            <a:r>
              <a:rPr lang="en-US" sz="1600" b="1" dirty="0" smtClean="0"/>
              <a:t>BEFORE(x2,x8) &amp; 			CAUSES(x2,x8) &amp; …&amp; activation-</a:t>
            </a:r>
            <a:r>
              <a:rPr lang="en-US" sz="1600" b="1" dirty="0" err="1" smtClean="0"/>
              <a:t>nn</a:t>
            </a:r>
            <a:r>
              <a:rPr lang="en-US" sz="1600" b="1" dirty="0" smtClean="0"/>
              <a:t>(x8) &amp; …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Axiom Creation Process: Manual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66 Axioms (Causal and aspectual words)</a:t>
            </a:r>
          </a:p>
          <a:p>
            <a:r>
              <a:rPr lang="en-US" sz="2400" dirty="0" smtClean="0"/>
              <a:t>190 sentences from 2 biomedical articles on the cell cycle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81000" y="2667000"/>
          <a:ext cx="8458199" cy="2819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8561"/>
                <a:gridCol w="7899638"/>
              </a:tblGrid>
              <a:tr h="1752600">
                <a:tc>
                  <a:txBody>
                    <a:bodyPr/>
                    <a:lstStyle/>
                    <a:p>
                      <a:endParaRPr lang="en-US" sz="1600" dirty="0" smtClean="0"/>
                    </a:p>
                    <a:p>
                      <a:r>
                        <a:rPr lang="en-US" sz="1600" dirty="0" smtClean="0"/>
                        <a:t>1</a:t>
                      </a:r>
                    </a:p>
                    <a:p>
                      <a:r>
                        <a:rPr lang="en-US" sz="1600" dirty="0" smtClean="0"/>
                        <a:t>2</a:t>
                      </a:r>
                    </a:p>
                    <a:p>
                      <a:r>
                        <a:rPr lang="en-US" sz="1600" dirty="0" smtClean="0"/>
                        <a:t>3</a:t>
                      </a:r>
                    </a:p>
                    <a:p>
                      <a:r>
                        <a:rPr lang="en-US" sz="1600" dirty="0" smtClean="0"/>
                        <a:t>4</a:t>
                      </a:r>
                    </a:p>
                    <a:p>
                      <a:r>
                        <a:rPr lang="en-US" sz="1600" dirty="0" smtClean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Causal Axioms</a:t>
                      </a:r>
                    </a:p>
                    <a:p>
                      <a:r>
                        <a:rPr lang="en-US" sz="1600" dirty="0" smtClean="0"/>
                        <a:t>CAUSES(x3,e4) &amp; BEFORE(x3,e4) </a:t>
                      </a:r>
                      <a:r>
                        <a:rPr lang="en-US" sz="1600" dirty="0" smtClean="0">
                          <a:sym typeface="Symbol"/>
                        </a:rPr>
                        <a:t> </a:t>
                      </a:r>
                      <a:r>
                        <a:rPr lang="en-US" sz="1600" b="1" u="sng" dirty="0" smtClean="0">
                          <a:sym typeface="Symbol"/>
                        </a:rPr>
                        <a:t>in</a:t>
                      </a:r>
                      <a:r>
                        <a:rPr lang="en-US" sz="1600" dirty="0" smtClean="0">
                          <a:sym typeface="Symbol"/>
                        </a:rPr>
                        <a:t>-in(e4,x2) &amp; </a:t>
                      </a:r>
                      <a:r>
                        <a:rPr lang="en-US" sz="1600" b="1" u="sng" dirty="0" smtClean="0">
                          <a:sym typeface="Symbol"/>
                        </a:rPr>
                        <a:t>response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nn</a:t>
                      </a:r>
                      <a:r>
                        <a:rPr lang="en-US" sz="1600" dirty="0" smtClean="0">
                          <a:sym typeface="Symbol"/>
                        </a:rPr>
                        <a:t>(x2) &amp; </a:t>
                      </a:r>
                      <a:r>
                        <a:rPr lang="en-US" sz="1600" b="1" u="sng" dirty="0" smtClean="0">
                          <a:sym typeface="Symbol"/>
                        </a:rPr>
                        <a:t>to</a:t>
                      </a:r>
                      <a:r>
                        <a:rPr lang="en-US" sz="1600" dirty="0" smtClean="0">
                          <a:sym typeface="Symbol"/>
                        </a:rPr>
                        <a:t>-in(x2,x3)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CAUSES(x0,x8) &amp; BEFORE(x0,x8) </a:t>
                      </a:r>
                      <a:r>
                        <a:rPr lang="en-US" sz="1600" dirty="0" smtClean="0">
                          <a:sym typeface="Symbol"/>
                        </a:rPr>
                        <a:t> </a:t>
                      </a:r>
                      <a:r>
                        <a:rPr lang="en-US" sz="1600" b="1" u="sng" dirty="0" smtClean="0">
                          <a:sym typeface="Symbol"/>
                        </a:rPr>
                        <a:t>result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vb</a:t>
                      </a:r>
                      <a:r>
                        <a:rPr lang="en-US" sz="1600" dirty="0" smtClean="0">
                          <a:sym typeface="Symbol"/>
                        </a:rPr>
                        <a:t>’(e0,x0) &amp; </a:t>
                      </a:r>
                      <a:r>
                        <a:rPr lang="en-US" sz="1600" b="1" u="sng" dirty="0" smtClean="0">
                          <a:sym typeface="Symbol"/>
                        </a:rPr>
                        <a:t>in</a:t>
                      </a:r>
                      <a:r>
                        <a:rPr lang="en-US" sz="1600" dirty="0" smtClean="0">
                          <a:sym typeface="Symbol"/>
                        </a:rPr>
                        <a:t>-in(e0,x8)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CAUSES(x1,x3) &amp; BEFORE(x1,x3) </a:t>
                      </a:r>
                      <a:r>
                        <a:rPr lang="en-US" sz="1600" dirty="0" smtClean="0">
                          <a:sym typeface="Symbol"/>
                        </a:rPr>
                        <a:t> </a:t>
                      </a:r>
                      <a:r>
                        <a:rPr lang="en-US" sz="1600" b="1" u="sng" dirty="0" smtClean="0">
                          <a:sym typeface="Symbol"/>
                        </a:rPr>
                        <a:t>lead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vb</a:t>
                      </a:r>
                      <a:r>
                        <a:rPr lang="en-US" sz="1600" dirty="0" smtClean="0">
                          <a:sym typeface="Symbol"/>
                        </a:rPr>
                        <a:t>’(e1,x1) &amp; </a:t>
                      </a:r>
                      <a:r>
                        <a:rPr lang="en-US" sz="1600" b="1" u="sng" dirty="0" smtClean="0">
                          <a:sym typeface="Symbol"/>
                        </a:rPr>
                        <a:t>to</a:t>
                      </a:r>
                      <a:r>
                        <a:rPr lang="en-US" sz="1600" dirty="0" smtClean="0">
                          <a:sym typeface="Symbol"/>
                        </a:rPr>
                        <a:t>-in(e1,x3)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CAUSES(e4,x3) &amp; BEFORE(e4,x3) </a:t>
                      </a:r>
                      <a:r>
                        <a:rPr lang="en-US" sz="1600" dirty="0" smtClean="0">
                          <a:sym typeface="Symbol"/>
                        </a:rPr>
                        <a:t> </a:t>
                      </a:r>
                      <a:r>
                        <a:rPr lang="en-US" sz="1600" b="1" u="sng" dirty="0" smtClean="0">
                          <a:sym typeface="Symbol"/>
                        </a:rPr>
                        <a:t>in</a:t>
                      </a:r>
                      <a:r>
                        <a:rPr lang="en-US" sz="1600" dirty="0" smtClean="0">
                          <a:sym typeface="Symbol"/>
                        </a:rPr>
                        <a:t>-in(e4,x2) &amp; </a:t>
                      </a:r>
                      <a:r>
                        <a:rPr lang="en-US" sz="1600" b="1" u="sng" dirty="0" smtClean="0">
                          <a:sym typeface="Symbol"/>
                        </a:rPr>
                        <a:t>order</a:t>
                      </a:r>
                      <a:r>
                        <a:rPr lang="en-US" sz="1600" dirty="0" smtClean="0">
                          <a:sym typeface="Symbol"/>
                        </a:rPr>
                        <a:t>(x2) &amp; </a:t>
                      </a:r>
                      <a:r>
                        <a:rPr lang="en-US" sz="1600" b="1" u="sng" dirty="0" smtClean="0">
                          <a:sym typeface="Symbol"/>
                        </a:rPr>
                        <a:t>to</a:t>
                      </a:r>
                      <a:r>
                        <a:rPr lang="en-US" sz="1600" dirty="0" smtClean="0">
                          <a:sym typeface="Symbol"/>
                        </a:rPr>
                        <a:t>-in(x2,x3)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CAUSES(x15,e14) &amp; BEFORE(x15,e14) </a:t>
                      </a:r>
                      <a:r>
                        <a:rPr lang="en-US" sz="1600" dirty="0" smtClean="0">
                          <a:sym typeface="Symbol"/>
                        </a:rPr>
                        <a:t> </a:t>
                      </a:r>
                      <a:r>
                        <a:rPr lang="en-US" sz="1600" b="1" u="sng" dirty="0" smtClean="0">
                          <a:sym typeface="Symbol"/>
                        </a:rPr>
                        <a:t>upon</a:t>
                      </a:r>
                      <a:r>
                        <a:rPr lang="en-US" sz="1600" dirty="0" smtClean="0">
                          <a:sym typeface="Symbol"/>
                        </a:rPr>
                        <a:t>(e14,x15)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600" dirty="0" smtClean="0"/>
                    </a:p>
                    <a:p>
                      <a:r>
                        <a:rPr lang="en-US" sz="1600" dirty="0" smtClean="0"/>
                        <a:t>6</a:t>
                      </a:r>
                    </a:p>
                    <a:p>
                      <a:r>
                        <a:rPr lang="en-US" sz="1600" dirty="0" smtClean="0"/>
                        <a:t>7</a:t>
                      </a:r>
                    </a:p>
                    <a:p>
                      <a:r>
                        <a:rPr lang="en-US" sz="1600" dirty="0" smtClean="0"/>
                        <a:t>8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Aspectual</a:t>
                      </a:r>
                      <a:r>
                        <a:rPr lang="en-US" sz="1600" b="1" baseline="0" dirty="0" smtClean="0"/>
                        <a:t> Axioms</a:t>
                      </a:r>
                    </a:p>
                    <a:p>
                      <a:r>
                        <a:rPr lang="en-US" sz="1600" b="0" dirty="0" smtClean="0"/>
                        <a:t>BEGINS(x1,e2) </a:t>
                      </a:r>
                      <a:r>
                        <a:rPr lang="en-US" sz="1600" dirty="0" smtClean="0">
                          <a:sym typeface="Symbol"/>
                        </a:rPr>
                        <a:t></a:t>
                      </a:r>
                      <a:r>
                        <a:rPr lang="en-US" sz="1600" b="1" u="sng" dirty="0" smtClean="0">
                          <a:sym typeface="Symbol"/>
                        </a:rPr>
                        <a:t>start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vb</a:t>
                      </a:r>
                      <a:r>
                        <a:rPr lang="en-US" sz="1600" dirty="0" smtClean="0">
                          <a:sym typeface="Symbol"/>
                        </a:rPr>
                        <a:t>’(e1,x1,e2)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/>
                        <a:t>BEGINS(x1,x2) </a:t>
                      </a:r>
                      <a:r>
                        <a:rPr lang="en-US" sz="1600" dirty="0" smtClean="0">
                          <a:sym typeface="Symbol"/>
                        </a:rPr>
                        <a:t></a:t>
                      </a:r>
                      <a:r>
                        <a:rPr lang="en-US" sz="1600" b="1" u="sng" dirty="0" smtClean="0">
                          <a:sym typeface="Symbol"/>
                        </a:rPr>
                        <a:t>progression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nn</a:t>
                      </a:r>
                      <a:r>
                        <a:rPr lang="en-US" sz="1600" dirty="0" smtClean="0">
                          <a:sym typeface="Symbol"/>
                        </a:rPr>
                        <a:t>(x1) &amp; </a:t>
                      </a:r>
                      <a:r>
                        <a:rPr lang="en-US" sz="1600" b="1" u="sng" dirty="0" smtClean="0">
                          <a:sym typeface="Symbol"/>
                        </a:rPr>
                        <a:t>into</a:t>
                      </a:r>
                      <a:r>
                        <a:rPr lang="en-US" sz="1600" dirty="0" smtClean="0">
                          <a:sym typeface="Symbol"/>
                        </a:rPr>
                        <a:t>-in(x1,x2)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/>
                        <a:t>BEGINS(x1,x2) </a:t>
                      </a:r>
                      <a:r>
                        <a:rPr lang="en-US" sz="1600" dirty="0" smtClean="0">
                          <a:sym typeface="Symbol"/>
                        </a:rPr>
                        <a:t></a:t>
                      </a:r>
                      <a:r>
                        <a:rPr lang="en-US" sz="1600" b="1" u="sng" dirty="0" smtClean="0">
                          <a:sym typeface="Symbol"/>
                        </a:rPr>
                        <a:t>onset</a:t>
                      </a:r>
                      <a:r>
                        <a:rPr lang="en-US" sz="1600" dirty="0" smtClean="0">
                          <a:sym typeface="Symbol"/>
                        </a:rPr>
                        <a:t>-</a:t>
                      </a:r>
                      <a:r>
                        <a:rPr lang="en-US" sz="1600" dirty="0" err="1" smtClean="0">
                          <a:sym typeface="Symbol"/>
                        </a:rPr>
                        <a:t>nn</a:t>
                      </a:r>
                      <a:r>
                        <a:rPr lang="en-US" sz="1600" dirty="0" smtClean="0">
                          <a:sym typeface="Symbol"/>
                        </a:rPr>
                        <a:t>(x1) &amp; </a:t>
                      </a:r>
                      <a:r>
                        <a:rPr lang="en-US" sz="1600" b="1" u="sng" dirty="0" smtClean="0">
                          <a:sym typeface="Symbol"/>
                        </a:rPr>
                        <a:t>of</a:t>
                      </a:r>
                      <a:r>
                        <a:rPr lang="en-US" sz="1600" dirty="0" smtClean="0">
                          <a:sym typeface="Symbol"/>
                        </a:rPr>
                        <a:t>-in(x1,x2)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0"/>
            <a:ext cx="56657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59" name="Rectangle 5"/>
          <p:cNvSpPr>
            <a:spLocks noChangeArrowheads="1"/>
          </p:cNvSpPr>
          <p:nvPr/>
        </p:nvSpPr>
        <p:spPr bwMode="auto">
          <a:xfrm>
            <a:off x="8212138" y="2478088"/>
            <a:ext cx="184150" cy="42068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Semi-Automatic Axiom Creation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1600200"/>
            <a:ext cx="4267200" cy="35052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Results for Causal Relations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308 phrases were returned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182 were syntactic variations of the original seed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Remaining 126 patterns could be collapsed into 100 pattern classes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Only 9 pattern classes of the 100 were good , low freq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91 patterns were bad (e.g. 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 's ambassador said X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 -- held northern Y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648200" y="1600201"/>
            <a:ext cx="4038600" cy="34290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Results for Aspectual Relations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320 phrases were returned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These were classified into106 pattern classes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 new patterns were discovered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15 classes were variation of the seeds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79 were bad (e.g. </a:t>
            </a:r>
            <a:r>
              <a:rPr kumimoji="0" lang="en-US" sz="2800" b="0" i="1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 described below moved monday Y</a:t>
            </a: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" y="5105400"/>
            <a:ext cx="8077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Semi-Automatic Axiom Creation:</a:t>
            </a:r>
          </a:p>
          <a:p>
            <a:pPr lvl="1"/>
            <a:r>
              <a:rPr lang="en-US" sz="2400" b="1" dirty="0" smtClean="0"/>
              <a:t>Very few axioms were new over the manual effort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Completeness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half" idx="1"/>
          </p:nvPr>
        </p:nvSpPr>
        <p:spPr>
          <a:xfrm>
            <a:off x="533400" y="1447800"/>
            <a:ext cx="3810000" cy="4800600"/>
          </a:xfrm>
        </p:spPr>
        <p:txBody>
          <a:bodyPr>
            <a:normAutofit fontScale="77500" lnSpcReduction="20000"/>
          </a:bodyPr>
          <a:lstStyle/>
          <a:p>
            <a:r>
              <a:rPr lang="en-US" sz="2900" dirty="0" smtClean="0"/>
              <a:t>Indicators of Completeness</a:t>
            </a:r>
          </a:p>
          <a:p>
            <a:pPr lvl="1"/>
            <a:r>
              <a:rPr lang="en-US" sz="2500" dirty="0" smtClean="0"/>
              <a:t>Precision and recall with no bad parses (Precision: 100%, recall: 47.05%)</a:t>
            </a:r>
          </a:p>
          <a:p>
            <a:pPr lvl="1"/>
            <a:r>
              <a:rPr lang="en-US" sz="2500" dirty="0" smtClean="0"/>
              <a:t>Graph of Axioms generated every 10 sentences</a:t>
            </a:r>
          </a:p>
          <a:p>
            <a:pPr lvl="2"/>
            <a:r>
              <a:rPr lang="en-US" sz="2300" dirty="0" smtClean="0"/>
              <a:t>Manually created axioms incrementally 10 sentences at a time for 190 sentences</a:t>
            </a:r>
          </a:p>
          <a:p>
            <a:pPr lvl="2"/>
            <a:r>
              <a:rPr lang="en-US" sz="2300" dirty="0" smtClean="0"/>
              <a:t>38 axioms were created in the first 50 sentences</a:t>
            </a:r>
          </a:p>
          <a:p>
            <a:pPr lvl="2"/>
            <a:r>
              <a:rPr lang="en-US" sz="2300" dirty="0" smtClean="0"/>
              <a:t>7 axioms created in the last 50 sentences</a:t>
            </a:r>
          </a:p>
          <a:p>
            <a:r>
              <a:rPr lang="en-US" sz="2900" dirty="0" smtClean="0"/>
              <a:t>Semi-Automatic Axiom Creation</a:t>
            </a:r>
          </a:p>
          <a:p>
            <a:pPr lvl="1"/>
            <a:r>
              <a:rPr lang="en-US" sz="2500" dirty="0" smtClean="0"/>
              <a:t>Very few axioms were new over the manual </a:t>
            </a:r>
            <a:r>
              <a:rPr lang="en-US" dirty="0" smtClean="0"/>
              <a:t>effort</a:t>
            </a:r>
          </a:p>
        </p:txBody>
      </p:sp>
      <p:pic>
        <p:nvPicPr>
          <p:cNvPr id="6" name="Picture 2" descr="C:\Users\Rutu\Downloads\temp-causal-bio\AAAI paper submission\axioms-per-10sentence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19600" y="2057400"/>
            <a:ext cx="4463180" cy="3276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600" b="1" dirty="0" smtClean="0"/>
              <a:t>Multimodal knowledge interpretation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 the entities and events that occur in both the audio and video streams, across the modalities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Video Logical Forms </a:t>
            </a:r>
          </a:p>
        </p:txBody>
      </p:sp>
      <p:graphicFrame>
        <p:nvGraphicFramePr>
          <p:cNvPr id="70658" name="Object 2"/>
          <p:cNvGraphicFramePr>
            <a:graphicFrameLocks noChangeAspect="1"/>
          </p:cNvGraphicFramePr>
          <p:nvPr/>
        </p:nvGraphicFramePr>
        <p:xfrm>
          <a:off x="914400" y="1295339"/>
          <a:ext cx="7162799" cy="4829794"/>
        </p:xfrm>
        <a:graphic>
          <a:graphicData uri="http://schemas.openxmlformats.org/presentationml/2006/ole">
            <p:oleObj spid="_x0000_s70658" name="Document" r:id="rId4" imgW="5629656" imgH="3965448" progId="Word.Document.8">
              <p:embed/>
            </p:oleObj>
          </a:graphicData>
        </a:graphic>
      </p:graphicFrame>
      <p:sp>
        <p:nvSpPr>
          <p:cNvPr id="70660" name="Text Box 5"/>
          <p:cNvSpPr txBox="1">
            <a:spLocks noChangeArrowheads="1"/>
          </p:cNvSpPr>
          <p:nvPr/>
        </p:nvSpPr>
        <p:spPr bwMode="auto">
          <a:xfrm>
            <a:off x="6705600" y="6248400"/>
            <a:ext cx="16954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 dirty="0"/>
              <a:t>(every half second)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Logical Form of Text </a:t>
            </a:r>
          </a:p>
        </p:txBody>
      </p:sp>
      <p:sp>
        <p:nvSpPr>
          <p:cNvPr id="72707" name="Text Box 3"/>
          <p:cNvSpPr txBox="1">
            <a:spLocks noChangeArrowheads="1"/>
          </p:cNvSpPr>
          <p:nvPr/>
        </p:nvSpPr>
        <p:spPr bwMode="auto">
          <a:xfrm>
            <a:off x="381000" y="1447800"/>
            <a:ext cx="8418513" cy="466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latin typeface="Times New Roman" charset="0"/>
              </a:rPr>
              <a:t>Even those who want to stay are struggling.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Plural(x11,s11) ^ want’(e11,x11,e12) ^ stay’(e12,x11) ^ struggle’(e13,x11,e14) </a:t>
            </a:r>
          </a:p>
          <a:p>
            <a:endParaRPr lang="en-US" sz="2000">
              <a:latin typeface="Times New Roman" charset="0"/>
            </a:endParaRPr>
          </a:p>
          <a:p>
            <a:r>
              <a:rPr lang="en-US" sz="2000">
                <a:latin typeface="Times New Roman" charset="0"/>
              </a:rPr>
              <a:t>Rosey Gallegos and her husband have enjoyed living here for over a decade.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Rosey(r1) &amp; Gallegos(r1) ^ husband(h1,r1) ^ andn(x21,r1,h1) 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poss(r1,h1) ^ enjoy’(e21,x21,e22) ^ live’(e22,x21) ^ perfect(e21) 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present(e22) ^ for(e22,t11) ^ duration(e22,t11) ^ over(t11,t12) 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decade(t12) ^ at-location(e22,l11) ^ in(l11,w1) ^ Wyoming(w1)</a:t>
            </a:r>
          </a:p>
          <a:p>
            <a:endParaRPr lang="en-US" sz="2000" b="0">
              <a:latin typeface="Times New Roman" charset="0"/>
            </a:endParaRPr>
          </a:p>
          <a:p>
            <a:r>
              <a:rPr lang="en-US" sz="2000">
                <a:latin typeface="Times New Roman" charset="0"/>
              </a:rPr>
              <a:t>But now, his oil industry job has been moved to Texas and they are moving </a:t>
            </a:r>
          </a:p>
          <a:p>
            <a:r>
              <a:rPr lang="en-US" sz="2000">
                <a:latin typeface="Times New Roman" charset="0"/>
              </a:rPr>
              <a:t>with it.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but(e21,e36) ^ now(e35,u31) ^ person(x31) ^ male(x31) ^ poss(x31,j)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job(j) ^ oil(o) ^ industry(i) ^ nn(o,i) ^ nn(i,j) ^ move’(e31,z1,j1,w1,t1) 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 Texas(t1) ^ and’(e35,e31,e36) ^ move1’(e36,s1,w1,t1) ^ plural(x31,s31) </a:t>
            </a:r>
          </a:p>
          <a:p>
            <a:r>
              <a:rPr lang="en-US" sz="2000" b="0">
                <a:solidFill>
                  <a:srgbClr val="0000FF"/>
                </a:solidFill>
                <a:latin typeface="Times New Roman" charset="0"/>
              </a:rPr>
              <a:t>^ with’(e37,e36,j1)</a:t>
            </a:r>
            <a:endParaRPr lang="en-US" sz="1600" b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Discourse Structure </a:t>
            </a:r>
          </a:p>
        </p:txBody>
      </p:sp>
      <p:sp>
        <p:nvSpPr>
          <p:cNvPr id="74755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74757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Cause</a:t>
            </a:r>
          </a:p>
        </p:txBody>
      </p:sp>
      <p:sp>
        <p:nvSpPr>
          <p:cNvPr id="74758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struggle</a:t>
            </a:r>
          </a:p>
          <a:p>
            <a:r>
              <a:rPr lang="en-US" sz="1600" b="0"/>
              <a:t>want</a:t>
            </a:r>
          </a:p>
          <a:p>
            <a:r>
              <a:rPr lang="en-US" sz="1600" b="0"/>
              <a:t>stay</a:t>
            </a:r>
          </a:p>
          <a:p>
            <a:r>
              <a:rPr lang="en-US" sz="1600" b="0"/>
              <a:t>residents</a:t>
            </a:r>
          </a:p>
        </p:txBody>
      </p:sp>
      <p:sp>
        <p:nvSpPr>
          <p:cNvPr id="74759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enjoy</a:t>
            </a:r>
          </a:p>
          <a:p>
            <a:r>
              <a:rPr lang="en-US" sz="1600" b="0"/>
              <a:t>living</a:t>
            </a:r>
          </a:p>
          <a:p>
            <a:r>
              <a:rPr lang="en-US" sz="1600" b="0"/>
              <a:t>here</a:t>
            </a:r>
          </a:p>
          <a:p>
            <a:r>
              <a:rPr lang="en-US" sz="1600" b="0"/>
              <a:t>Rosey-G</a:t>
            </a:r>
          </a:p>
          <a:p>
            <a:r>
              <a:rPr lang="en-US" sz="1600" b="0"/>
              <a:t>husband</a:t>
            </a:r>
          </a:p>
        </p:txBody>
      </p:sp>
      <p:sp>
        <p:nvSpPr>
          <p:cNvPr id="74760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job</a:t>
            </a:r>
          </a:p>
          <a:p>
            <a:r>
              <a:rPr lang="en-US" sz="1600" b="0"/>
              <a:t>Texas</a:t>
            </a:r>
          </a:p>
        </p:txBody>
      </p:sp>
      <p:sp>
        <p:nvSpPr>
          <p:cNvPr id="74761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681038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they</a:t>
            </a:r>
          </a:p>
          <a:p>
            <a:r>
              <a:rPr lang="en-US" sz="1600" b="0"/>
              <a:t>with</a:t>
            </a:r>
          </a:p>
          <a:p>
            <a:r>
              <a:rPr lang="en-US" sz="1600" b="0"/>
              <a:t>it</a:t>
            </a:r>
          </a:p>
        </p:txBody>
      </p:sp>
      <p:sp>
        <p:nvSpPr>
          <p:cNvPr id="74762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3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4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5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6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7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768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DISCOURSE: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Discourse Structure </a:t>
            </a:r>
          </a:p>
        </p:txBody>
      </p:sp>
      <p:sp>
        <p:nvSpPr>
          <p:cNvPr id="76803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76804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76805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Cause</a:t>
            </a:r>
          </a:p>
        </p:txBody>
      </p:sp>
      <p:sp>
        <p:nvSpPr>
          <p:cNvPr id="76806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struggle</a:t>
            </a:r>
          </a:p>
          <a:p>
            <a:r>
              <a:rPr lang="en-US" sz="1600" b="0"/>
              <a:t>want</a:t>
            </a:r>
          </a:p>
          <a:p>
            <a:r>
              <a:rPr lang="en-US" sz="1600" b="0"/>
              <a:t>stay</a:t>
            </a:r>
          </a:p>
          <a:p>
            <a:r>
              <a:rPr lang="en-US" sz="1600" b="0"/>
              <a:t>residents</a:t>
            </a:r>
          </a:p>
        </p:txBody>
      </p:sp>
      <p:sp>
        <p:nvSpPr>
          <p:cNvPr id="76807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enjoy</a:t>
            </a:r>
          </a:p>
          <a:p>
            <a:r>
              <a:rPr lang="en-US" sz="1600" b="0"/>
              <a:t>living</a:t>
            </a:r>
          </a:p>
          <a:p>
            <a:r>
              <a:rPr lang="en-US" sz="1600" b="0"/>
              <a:t>here</a:t>
            </a:r>
          </a:p>
          <a:p>
            <a:r>
              <a:rPr lang="en-US" sz="1600" b="0"/>
              <a:t>Rosey-G</a:t>
            </a:r>
          </a:p>
          <a:p>
            <a:r>
              <a:rPr lang="en-US" sz="1600" b="0"/>
              <a:t>husband</a:t>
            </a:r>
          </a:p>
        </p:txBody>
      </p:sp>
      <p:sp>
        <p:nvSpPr>
          <p:cNvPr id="76808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job</a:t>
            </a:r>
          </a:p>
          <a:p>
            <a:r>
              <a:rPr lang="en-US" sz="1600" b="0"/>
              <a:t>Texas</a:t>
            </a:r>
          </a:p>
        </p:txBody>
      </p:sp>
      <p:sp>
        <p:nvSpPr>
          <p:cNvPr id="76809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681038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they</a:t>
            </a:r>
          </a:p>
          <a:p>
            <a:r>
              <a:rPr lang="en-US" sz="1600" b="0"/>
              <a:t>with</a:t>
            </a:r>
          </a:p>
          <a:p>
            <a:r>
              <a:rPr lang="en-US" sz="1600" b="0"/>
              <a:t>it</a:t>
            </a:r>
          </a:p>
        </p:txBody>
      </p:sp>
      <p:sp>
        <p:nvSpPr>
          <p:cNvPr id="76810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1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2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3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4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5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6" name="Line 1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7" name="Line 1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8" name="Line 1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19" name="Line 19"/>
          <p:cNvSpPr>
            <a:spLocks noChangeShapeType="1"/>
          </p:cNvSpPr>
          <p:nvPr/>
        </p:nvSpPr>
        <p:spPr bwMode="auto">
          <a:xfrm flipH="1" flipV="1">
            <a:off x="3505200" y="6096000"/>
            <a:ext cx="762000" cy="304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20" name="Line 20"/>
          <p:cNvSpPr>
            <a:spLocks noChangeShapeType="1"/>
          </p:cNvSpPr>
          <p:nvPr/>
        </p:nvSpPr>
        <p:spPr bwMode="auto">
          <a:xfrm flipH="1" flipV="1">
            <a:off x="2743200" y="5562600"/>
            <a:ext cx="1524000" cy="381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821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DISCOURSE:</a:t>
            </a:r>
          </a:p>
        </p:txBody>
      </p:sp>
      <p:sp>
        <p:nvSpPr>
          <p:cNvPr id="76822" name="Line 22"/>
          <p:cNvSpPr>
            <a:spLocks noChangeShapeType="1"/>
          </p:cNvSpPr>
          <p:nvPr/>
        </p:nvSpPr>
        <p:spPr bwMode="auto">
          <a:xfrm>
            <a:off x="1219200" y="3429000"/>
            <a:ext cx="3048000" cy="2133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Discourse and Video </a:t>
            </a:r>
          </a:p>
        </p:txBody>
      </p:sp>
      <p:sp>
        <p:nvSpPr>
          <p:cNvPr id="78851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78852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78853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Cause</a:t>
            </a:r>
          </a:p>
        </p:txBody>
      </p:sp>
      <p:sp>
        <p:nvSpPr>
          <p:cNvPr id="78854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struggle</a:t>
            </a:r>
          </a:p>
          <a:p>
            <a:r>
              <a:rPr lang="en-US" sz="1600" b="0"/>
              <a:t>want</a:t>
            </a:r>
          </a:p>
          <a:p>
            <a:r>
              <a:rPr lang="en-US" sz="1600" b="0"/>
              <a:t>stay</a:t>
            </a:r>
          </a:p>
          <a:p>
            <a:r>
              <a:rPr lang="en-US" sz="1600" b="0"/>
              <a:t>residents</a:t>
            </a:r>
          </a:p>
        </p:txBody>
      </p:sp>
      <p:sp>
        <p:nvSpPr>
          <p:cNvPr id="78855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enjoy</a:t>
            </a:r>
          </a:p>
          <a:p>
            <a:r>
              <a:rPr lang="en-US" sz="1600" b="0"/>
              <a:t>living</a:t>
            </a:r>
          </a:p>
          <a:p>
            <a:r>
              <a:rPr lang="en-US" sz="1600" b="0"/>
              <a:t>here</a:t>
            </a:r>
          </a:p>
          <a:p>
            <a:r>
              <a:rPr lang="en-US" sz="1600" b="0"/>
              <a:t>Rosey-G</a:t>
            </a:r>
          </a:p>
          <a:p>
            <a:r>
              <a:rPr lang="en-US" sz="1600" b="0"/>
              <a:t>husband</a:t>
            </a:r>
          </a:p>
        </p:txBody>
      </p:sp>
      <p:sp>
        <p:nvSpPr>
          <p:cNvPr id="78856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job</a:t>
            </a:r>
          </a:p>
          <a:p>
            <a:r>
              <a:rPr lang="en-US" sz="1600" b="0"/>
              <a:t>Texas</a:t>
            </a:r>
          </a:p>
        </p:txBody>
      </p:sp>
      <p:sp>
        <p:nvSpPr>
          <p:cNvPr id="78857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681038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they</a:t>
            </a:r>
          </a:p>
          <a:p>
            <a:r>
              <a:rPr lang="en-US" sz="1600" b="0"/>
              <a:t>with</a:t>
            </a:r>
          </a:p>
          <a:p>
            <a:r>
              <a:rPr lang="en-US" sz="1600" b="0"/>
              <a:t>it</a:t>
            </a:r>
          </a:p>
        </p:txBody>
      </p:sp>
      <p:sp>
        <p:nvSpPr>
          <p:cNvPr id="78858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59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0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1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2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3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4" name="Line 1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5" name="Line 1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6" name="Line 1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7" name="Line 19"/>
          <p:cNvSpPr>
            <a:spLocks noChangeShapeType="1"/>
          </p:cNvSpPr>
          <p:nvPr/>
        </p:nvSpPr>
        <p:spPr bwMode="auto">
          <a:xfrm flipH="1" flipV="1">
            <a:off x="3505200" y="6096000"/>
            <a:ext cx="762000" cy="304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8" name="Line 20"/>
          <p:cNvSpPr>
            <a:spLocks noChangeShapeType="1"/>
          </p:cNvSpPr>
          <p:nvPr/>
        </p:nvSpPr>
        <p:spPr bwMode="auto">
          <a:xfrm flipH="1" flipV="1">
            <a:off x="2743200" y="5562600"/>
            <a:ext cx="1524000" cy="381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69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DISCOURSE:</a:t>
            </a:r>
          </a:p>
        </p:txBody>
      </p:sp>
      <p:sp>
        <p:nvSpPr>
          <p:cNvPr id="78870" name="Text Box 22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VIDEO:</a:t>
            </a:r>
          </a:p>
        </p:txBody>
      </p:sp>
      <p:sp>
        <p:nvSpPr>
          <p:cNvPr id="78871" name="Text Box 23"/>
          <p:cNvSpPr txBox="1">
            <a:spLocks noChangeArrowheads="1"/>
          </p:cNvSpPr>
          <p:nvPr/>
        </p:nvSpPr>
        <p:spPr bwMode="auto">
          <a:xfrm>
            <a:off x="4953000" y="3657600"/>
            <a:ext cx="1527175" cy="115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WOMAN IN</a:t>
            </a:r>
          </a:p>
          <a:p>
            <a:r>
              <a:rPr lang="en-US" sz="1400" b="0"/>
              <a:t>KITCHEN</a:t>
            </a:r>
          </a:p>
          <a:p>
            <a:r>
              <a:rPr lang="en-US" sz="1400" b="0"/>
              <a:t>CARRIES POT</a:t>
            </a:r>
          </a:p>
          <a:p>
            <a:r>
              <a:rPr lang="en-US" sz="1400" b="0"/>
              <a:t>FROM CABINET</a:t>
            </a:r>
          </a:p>
          <a:p>
            <a:r>
              <a:rPr lang="en-US" sz="1400" b="0"/>
              <a:t>TO TABLE</a:t>
            </a:r>
          </a:p>
        </p:txBody>
      </p:sp>
      <p:sp>
        <p:nvSpPr>
          <p:cNvPr id="78872" name="Text Box 24"/>
          <p:cNvSpPr txBox="1">
            <a:spLocks noChangeArrowheads="1"/>
          </p:cNvSpPr>
          <p:nvPr/>
        </p:nvSpPr>
        <p:spPr bwMode="auto">
          <a:xfrm>
            <a:off x="6858000" y="3200400"/>
            <a:ext cx="1843088" cy="73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MAN TRANSPORTS</a:t>
            </a:r>
          </a:p>
          <a:p>
            <a:r>
              <a:rPr lang="en-US" sz="1400" b="0"/>
              <a:t>CARTON FROM </a:t>
            </a:r>
          </a:p>
          <a:p>
            <a:r>
              <a:rPr lang="en-US" sz="1400" b="0"/>
              <a:t>HOUSE TO TRUCK</a:t>
            </a:r>
          </a:p>
        </p:txBody>
      </p:sp>
      <p:sp>
        <p:nvSpPr>
          <p:cNvPr id="78873" name="Text Box 25"/>
          <p:cNvSpPr txBox="1">
            <a:spLocks noChangeArrowheads="1"/>
          </p:cNvSpPr>
          <p:nvPr/>
        </p:nvSpPr>
        <p:spPr bwMode="auto">
          <a:xfrm>
            <a:off x="7010400" y="1752600"/>
            <a:ext cx="7080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MOVE</a:t>
            </a:r>
          </a:p>
        </p:txBody>
      </p:sp>
      <p:sp>
        <p:nvSpPr>
          <p:cNvPr id="78874" name="Text Box 26"/>
          <p:cNvSpPr txBox="1">
            <a:spLocks noChangeArrowheads="1"/>
          </p:cNvSpPr>
          <p:nvPr/>
        </p:nvSpPr>
        <p:spPr bwMode="auto">
          <a:xfrm>
            <a:off x="6019800" y="2667000"/>
            <a:ext cx="68738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PACK</a:t>
            </a:r>
          </a:p>
        </p:txBody>
      </p:sp>
      <p:sp>
        <p:nvSpPr>
          <p:cNvPr id="78875" name="Line 27"/>
          <p:cNvSpPr>
            <a:spLocks noChangeShapeType="1"/>
          </p:cNvSpPr>
          <p:nvPr/>
        </p:nvSpPr>
        <p:spPr bwMode="auto">
          <a:xfrm flipV="1">
            <a:off x="6400800" y="2057400"/>
            <a:ext cx="685800" cy="5334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76" name="Line 28"/>
          <p:cNvSpPr>
            <a:spLocks noChangeShapeType="1"/>
          </p:cNvSpPr>
          <p:nvPr/>
        </p:nvSpPr>
        <p:spPr bwMode="auto">
          <a:xfrm flipH="1" flipV="1">
            <a:off x="7315200" y="2057400"/>
            <a:ext cx="152400" cy="1066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77" name="Line 29"/>
          <p:cNvSpPr>
            <a:spLocks noChangeShapeType="1"/>
          </p:cNvSpPr>
          <p:nvPr/>
        </p:nvSpPr>
        <p:spPr bwMode="auto">
          <a:xfrm>
            <a:off x="7543800" y="2057400"/>
            <a:ext cx="838200" cy="381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78" name="Line 30"/>
          <p:cNvSpPr>
            <a:spLocks noChangeShapeType="1"/>
          </p:cNvSpPr>
          <p:nvPr/>
        </p:nvSpPr>
        <p:spPr bwMode="auto">
          <a:xfrm>
            <a:off x="1219200" y="3429000"/>
            <a:ext cx="3048000" cy="2133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79" name="Line 31"/>
          <p:cNvSpPr>
            <a:spLocks noChangeShapeType="1"/>
          </p:cNvSpPr>
          <p:nvPr/>
        </p:nvSpPr>
        <p:spPr bwMode="auto">
          <a:xfrm flipV="1">
            <a:off x="5791200" y="2971800"/>
            <a:ext cx="381000" cy="685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80" name="Line 32"/>
          <p:cNvSpPr>
            <a:spLocks noChangeShapeType="1"/>
          </p:cNvSpPr>
          <p:nvPr/>
        </p:nvSpPr>
        <p:spPr bwMode="auto">
          <a:xfrm>
            <a:off x="6400800" y="2971800"/>
            <a:ext cx="152400" cy="762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881" name="Text Box 33"/>
          <p:cNvSpPr txBox="1">
            <a:spLocks noChangeArrowheads="1"/>
          </p:cNvSpPr>
          <p:nvPr/>
        </p:nvSpPr>
        <p:spPr bwMode="auto">
          <a:xfrm>
            <a:off x="6324600" y="37338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....</a:t>
            </a:r>
          </a:p>
        </p:txBody>
      </p:sp>
      <p:sp>
        <p:nvSpPr>
          <p:cNvPr id="78882" name="Text Box 34"/>
          <p:cNvSpPr txBox="1">
            <a:spLocks noChangeArrowheads="1"/>
          </p:cNvSpPr>
          <p:nvPr/>
        </p:nvSpPr>
        <p:spPr bwMode="auto">
          <a:xfrm>
            <a:off x="8153400" y="25146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....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Discourse and Video </a:t>
            </a:r>
          </a:p>
        </p:txBody>
      </p:sp>
      <p:sp>
        <p:nvSpPr>
          <p:cNvPr id="80899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80900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80901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Cause</a:t>
            </a:r>
          </a:p>
        </p:txBody>
      </p:sp>
      <p:sp>
        <p:nvSpPr>
          <p:cNvPr id="80902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struggle</a:t>
            </a:r>
          </a:p>
          <a:p>
            <a:r>
              <a:rPr lang="en-US" sz="1600" b="0"/>
              <a:t>want</a:t>
            </a:r>
          </a:p>
          <a:p>
            <a:r>
              <a:rPr lang="en-US" sz="1600" b="0"/>
              <a:t>stay</a:t>
            </a:r>
          </a:p>
          <a:p>
            <a:r>
              <a:rPr lang="en-US" sz="1600" b="0"/>
              <a:t>residents</a:t>
            </a:r>
          </a:p>
        </p:txBody>
      </p:sp>
      <p:sp>
        <p:nvSpPr>
          <p:cNvPr id="80903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enjoy</a:t>
            </a:r>
          </a:p>
          <a:p>
            <a:r>
              <a:rPr lang="en-US" sz="1600" b="0"/>
              <a:t>living</a:t>
            </a:r>
          </a:p>
          <a:p>
            <a:r>
              <a:rPr lang="en-US" sz="1600" b="0"/>
              <a:t>here</a:t>
            </a:r>
          </a:p>
          <a:p>
            <a:r>
              <a:rPr lang="en-US" sz="1600" b="0"/>
              <a:t>Rosey-G</a:t>
            </a:r>
          </a:p>
          <a:p>
            <a:r>
              <a:rPr lang="en-US" sz="1600" b="0"/>
              <a:t>husband</a:t>
            </a:r>
          </a:p>
        </p:txBody>
      </p:sp>
      <p:sp>
        <p:nvSpPr>
          <p:cNvPr id="80904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job</a:t>
            </a:r>
          </a:p>
          <a:p>
            <a:r>
              <a:rPr lang="en-US" sz="1600" b="0"/>
              <a:t>Texas</a:t>
            </a:r>
          </a:p>
        </p:txBody>
      </p:sp>
      <p:sp>
        <p:nvSpPr>
          <p:cNvPr id="80905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681038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 b="0"/>
              <a:t>move</a:t>
            </a:r>
          </a:p>
          <a:p>
            <a:r>
              <a:rPr lang="en-US" sz="1600" b="0"/>
              <a:t>they</a:t>
            </a:r>
          </a:p>
          <a:p>
            <a:r>
              <a:rPr lang="en-US" sz="1600" b="0"/>
              <a:t>with</a:t>
            </a:r>
          </a:p>
          <a:p>
            <a:r>
              <a:rPr lang="en-US" sz="1600" b="0"/>
              <a:t>it</a:t>
            </a:r>
          </a:p>
        </p:txBody>
      </p:sp>
      <p:sp>
        <p:nvSpPr>
          <p:cNvPr id="80906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07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08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09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0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1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2" name="Line 1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3" name="Line 1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4" name="Line 1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5" name="Line 19"/>
          <p:cNvSpPr>
            <a:spLocks noChangeShapeType="1"/>
          </p:cNvSpPr>
          <p:nvPr/>
        </p:nvSpPr>
        <p:spPr bwMode="auto">
          <a:xfrm flipH="1" flipV="1">
            <a:off x="3505200" y="6096000"/>
            <a:ext cx="762000" cy="304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6" name="Line 20"/>
          <p:cNvSpPr>
            <a:spLocks noChangeShapeType="1"/>
          </p:cNvSpPr>
          <p:nvPr/>
        </p:nvSpPr>
        <p:spPr bwMode="auto">
          <a:xfrm flipH="1" flipV="1">
            <a:off x="2743200" y="5562600"/>
            <a:ext cx="1524000" cy="381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17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DISCOURSE:</a:t>
            </a:r>
          </a:p>
        </p:txBody>
      </p:sp>
      <p:sp>
        <p:nvSpPr>
          <p:cNvPr id="80918" name="Text Box 22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VIDEO:</a:t>
            </a:r>
          </a:p>
        </p:txBody>
      </p:sp>
      <p:sp>
        <p:nvSpPr>
          <p:cNvPr id="80919" name="Text Box 23"/>
          <p:cNvSpPr txBox="1">
            <a:spLocks noChangeArrowheads="1"/>
          </p:cNvSpPr>
          <p:nvPr/>
        </p:nvSpPr>
        <p:spPr bwMode="auto">
          <a:xfrm>
            <a:off x="4953000" y="3657600"/>
            <a:ext cx="1527175" cy="115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WOMAN IN</a:t>
            </a:r>
          </a:p>
          <a:p>
            <a:r>
              <a:rPr lang="en-US" sz="1400" b="0"/>
              <a:t>KITCHEN</a:t>
            </a:r>
          </a:p>
          <a:p>
            <a:r>
              <a:rPr lang="en-US" sz="1400" b="0"/>
              <a:t>CARRIES POT</a:t>
            </a:r>
          </a:p>
          <a:p>
            <a:r>
              <a:rPr lang="en-US" sz="1400" b="0"/>
              <a:t>FROM CABINET</a:t>
            </a:r>
          </a:p>
          <a:p>
            <a:r>
              <a:rPr lang="en-US" sz="1400" b="0"/>
              <a:t>TO TABLE</a:t>
            </a:r>
          </a:p>
        </p:txBody>
      </p:sp>
      <p:sp>
        <p:nvSpPr>
          <p:cNvPr id="80920" name="Text Box 24"/>
          <p:cNvSpPr txBox="1">
            <a:spLocks noChangeArrowheads="1"/>
          </p:cNvSpPr>
          <p:nvPr/>
        </p:nvSpPr>
        <p:spPr bwMode="auto">
          <a:xfrm>
            <a:off x="6858000" y="3200400"/>
            <a:ext cx="1843088" cy="73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MAN TRANSPORTS</a:t>
            </a:r>
          </a:p>
          <a:p>
            <a:r>
              <a:rPr lang="en-US" sz="1400" b="0"/>
              <a:t>CARTON FROM </a:t>
            </a:r>
          </a:p>
          <a:p>
            <a:r>
              <a:rPr lang="en-US" sz="1400" b="0"/>
              <a:t>HOUSE TO TRUCK</a:t>
            </a:r>
          </a:p>
        </p:txBody>
      </p:sp>
      <p:sp>
        <p:nvSpPr>
          <p:cNvPr id="80921" name="Text Box 25"/>
          <p:cNvSpPr txBox="1">
            <a:spLocks noChangeArrowheads="1"/>
          </p:cNvSpPr>
          <p:nvPr/>
        </p:nvSpPr>
        <p:spPr bwMode="auto">
          <a:xfrm>
            <a:off x="7010400" y="1752600"/>
            <a:ext cx="7080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MOVE</a:t>
            </a:r>
          </a:p>
        </p:txBody>
      </p:sp>
      <p:sp>
        <p:nvSpPr>
          <p:cNvPr id="80922" name="Text Box 26"/>
          <p:cNvSpPr txBox="1">
            <a:spLocks noChangeArrowheads="1"/>
          </p:cNvSpPr>
          <p:nvPr/>
        </p:nvSpPr>
        <p:spPr bwMode="auto">
          <a:xfrm>
            <a:off x="6019800" y="2667000"/>
            <a:ext cx="68738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PACK</a:t>
            </a:r>
          </a:p>
        </p:txBody>
      </p:sp>
      <p:sp>
        <p:nvSpPr>
          <p:cNvPr id="80923" name="Line 27"/>
          <p:cNvSpPr>
            <a:spLocks noChangeShapeType="1"/>
          </p:cNvSpPr>
          <p:nvPr/>
        </p:nvSpPr>
        <p:spPr bwMode="auto">
          <a:xfrm flipV="1">
            <a:off x="6400800" y="2057400"/>
            <a:ext cx="685800" cy="5334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4" name="Line 28"/>
          <p:cNvSpPr>
            <a:spLocks noChangeShapeType="1"/>
          </p:cNvSpPr>
          <p:nvPr/>
        </p:nvSpPr>
        <p:spPr bwMode="auto">
          <a:xfrm flipH="1" flipV="1">
            <a:off x="7315200" y="2057400"/>
            <a:ext cx="152400" cy="1066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5" name="Line 29"/>
          <p:cNvSpPr>
            <a:spLocks noChangeShapeType="1"/>
          </p:cNvSpPr>
          <p:nvPr/>
        </p:nvSpPr>
        <p:spPr bwMode="auto">
          <a:xfrm>
            <a:off x="7543800" y="2057400"/>
            <a:ext cx="838200" cy="381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6" name="Line 30"/>
          <p:cNvSpPr>
            <a:spLocks noChangeShapeType="1"/>
          </p:cNvSpPr>
          <p:nvPr/>
        </p:nvSpPr>
        <p:spPr bwMode="auto">
          <a:xfrm>
            <a:off x="1219200" y="3429000"/>
            <a:ext cx="3048000" cy="2133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7" name="Line 31"/>
          <p:cNvSpPr>
            <a:spLocks noChangeShapeType="1"/>
          </p:cNvSpPr>
          <p:nvPr/>
        </p:nvSpPr>
        <p:spPr bwMode="auto">
          <a:xfrm flipV="1">
            <a:off x="5791200" y="2971800"/>
            <a:ext cx="381000" cy="685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8" name="Line 32"/>
          <p:cNvSpPr>
            <a:spLocks noChangeShapeType="1"/>
          </p:cNvSpPr>
          <p:nvPr/>
        </p:nvSpPr>
        <p:spPr bwMode="auto">
          <a:xfrm>
            <a:off x="6400800" y="2971800"/>
            <a:ext cx="152400" cy="762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29" name="Text Box 33"/>
          <p:cNvSpPr txBox="1">
            <a:spLocks noChangeArrowheads="1"/>
          </p:cNvSpPr>
          <p:nvPr/>
        </p:nvSpPr>
        <p:spPr bwMode="auto">
          <a:xfrm>
            <a:off x="6324600" y="37338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....</a:t>
            </a:r>
          </a:p>
        </p:txBody>
      </p:sp>
      <p:sp>
        <p:nvSpPr>
          <p:cNvPr id="80930" name="Text Box 34"/>
          <p:cNvSpPr txBox="1">
            <a:spLocks noChangeArrowheads="1"/>
          </p:cNvSpPr>
          <p:nvPr/>
        </p:nvSpPr>
        <p:spPr bwMode="auto">
          <a:xfrm>
            <a:off x="8153400" y="25146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....</a:t>
            </a:r>
          </a:p>
        </p:txBody>
      </p:sp>
      <p:sp>
        <p:nvSpPr>
          <p:cNvPr id="80931" name="Line 38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32" name="Line 39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33" name="Line 40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34" name="Line 41"/>
          <p:cNvSpPr>
            <a:spLocks noChangeShapeType="1"/>
          </p:cNvSpPr>
          <p:nvPr/>
        </p:nvSpPr>
        <p:spPr bwMode="auto">
          <a:xfrm flipH="1">
            <a:off x="4724400" y="2133600"/>
            <a:ext cx="2514600" cy="3505200"/>
          </a:xfrm>
          <a:prstGeom prst="line">
            <a:avLst/>
          </a:prstGeom>
          <a:noFill/>
          <a:ln w="1905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935" name="Line 42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562600" y="5410200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VERL: Video Event Recognition Language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5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304800"/>
            <a:ext cx="8153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Abducing Motion </a:t>
            </a:r>
          </a:p>
        </p:txBody>
      </p:sp>
      <p:sp>
        <p:nvSpPr>
          <p:cNvPr id="82953" name="Text Box 3"/>
          <p:cNvSpPr txBox="1">
            <a:spLocks noChangeArrowheads="1"/>
          </p:cNvSpPr>
          <p:nvPr/>
        </p:nvSpPr>
        <p:spPr bwMode="auto">
          <a:xfrm>
            <a:off x="320675" y="1381125"/>
            <a:ext cx="8501063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welcome - </a:t>
            </a:r>
            <a:r>
              <a:rPr lang="en-US" sz="1600" b="0">
                <a:solidFill>
                  <a:srgbClr val="FF0710"/>
                </a:solidFill>
              </a:rPr>
              <a:t>cbnt1</a:t>
            </a:r>
            <a:r>
              <a:rPr lang="en-US" sz="1600" b="0"/>
              <a:t> 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welcome - </a:t>
            </a:r>
            <a:r>
              <a:rPr lang="en-US" sz="1600" b="0">
                <a:solidFill>
                  <a:srgbClr val="FF0710"/>
                </a:solidFill>
              </a:rPr>
              <a:t>cbnt1</a:t>
            </a:r>
            <a:r>
              <a:rPr lang="en-US" sz="1600" b="0"/>
              <a:t> 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welcome - </a:t>
            </a:r>
            <a:r>
              <a:rPr lang="en-US" sz="1600" b="0">
                <a:solidFill>
                  <a:srgbClr val="FF0710"/>
                </a:solidFill>
              </a:rPr>
              <a:t>cbnt1</a:t>
            </a:r>
            <a:r>
              <a:rPr lang="en-US" sz="1600" b="0"/>
              <a:t> - light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                 </a:t>
            </a:r>
            <a:r>
              <a:rPr lang="en-US" sz="1600" b="0">
                <a:solidFill>
                  <a:srgbClr val="FF0710"/>
                </a:solidFill>
              </a:rPr>
              <a:t>cbnt1</a:t>
            </a:r>
            <a:r>
              <a:rPr lang="en-US" sz="1600" b="0"/>
              <a:t> - light             - cbnt2 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                 cbnt1 -         - </a:t>
            </a:r>
            <a:r>
              <a:rPr lang="en-US" sz="1600" b="0">
                <a:solidFill>
                  <a:srgbClr val="FF0710"/>
                </a:solidFill>
              </a:rPr>
              <a:t>stove</a:t>
            </a:r>
            <a:r>
              <a:rPr lang="en-US" sz="1600" b="0"/>
              <a:t> - cbnt2 - wndo1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                 cbnt1 -         - stove - cbnt2 - wndo1 - cbnt3 - </a:t>
            </a:r>
            <a:r>
              <a:rPr lang="en-US" sz="1600" b="0">
                <a:solidFill>
                  <a:srgbClr val="FF0710"/>
                </a:solidFill>
              </a:rPr>
              <a:t>dshwshr</a:t>
            </a:r>
            <a:r>
              <a:rPr lang="en-US" sz="1600" b="0"/>
              <a:t> - fridge - table - wndo2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                                                               wndo1 - cbnt3 - dshwshr - fridge - </a:t>
            </a:r>
            <a:r>
              <a:rPr lang="en-US" sz="1600" b="0">
                <a:solidFill>
                  <a:srgbClr val="FF0710"/>
                </a:solidFill>
              </a:rPr>
              <a:t>table</a:t>
            </a:r>
            <a:r>
              <a:rPr lang="en-US" sz="1600" b="0"/>
              <a:t> - wndo2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600" b="0"/>
              <a:t>                                                               wndo1 - cbnt3 - dshwshr - fridge - </a:t>
            </a:r>
            <a:r>
              <a:rPr lang="en-US" sz="1600" b="0">
                <a:solidFill>
                  <a:srgbClr val="FF0710"/>
                </a:solidFill>
              </a:rPr>
              <a:t>table</a:t>
            </a:r>
            <a:r>
              <a:rPr lang="en-US" sz="1600" b="0"/>
              <a:t> - wndo2</a:t>
            </a:r>
          </a:p>
        </p:txBody>
      </p:sp>
      <p:sp>
        <p:nvSpPr>
          <p:cNvPr id="82954" name="Text Box 5"/>
          <p:cNvSpPr txBox="1">
            <a:spLocks noChangeArrowheads="1"/>
          </p:cNvSpPr>
          <p:nvPr/>
        </p:nvSpPr>
        <p:spPr bwMode="auto">
          <a:xfrm>
            <a:off x="533400" y="4800600"/>
            <a:ext cx="20637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FF0710"/>
                </a:solidFill>
              </a:rPr>
              <a:t>Motion of woman</a:t>
            </a:r>
          </a:p>
        </p:txBody>
      </p:sp>
      <p:graphicFrame>
        <p:nvGraphicFramePr>
          <p:cNvPr id="82946" name="Object 2"/>
          <p:cNvGraphicFramePr>
            <a:graphicFrameLocks noChangeAspect="1"/>
          </p:cNvGraphicFramePr>
          <p:nvPr/>
        </p:nvGraphicFramePr>
        <p:xfrm>
          <a:off x="0" y="5675313"/>
          <a:ext cx="1573213" cy="1182687"/>
        </p:xfrm>
        <a:graphic>
          <a:graphicData uri="http://schemas.openxmlformats.org/presentationml/2006/ole">
            <p:oleObj spid="_x0000_s82946" name="Document" r:id="rId4" imgW="1572768" imgH="1182624" progId="Word.Document.8">
              <p:embed/>
            </p:oleObj>
          </a:graphicData>
        </a:graphic>
      </p:graphicFrame>
      <p:graphicFrame>
        <p:nvGraphicFramePr>
          <p:cNvPr id="82947" name="Object 3"/>
          <p:cNvGraphicFramePr>
            <a:graphicFrameLocks noChangeAspect="1"/>
          </p:cNvGraphicFramePr>
          <p:nvPr/>
        </p:nvGraphicFramePr>
        <p:xfrm>
          <a:off x="1524000" y="5675313"/>
          <a:ext cx="1573213" cy="1182687"/>
        </p:xfrm>
        <a:graphic>
          <a:graphicData uri="http://schemas.openxmlformats.org/presentationml/2006/ole">
            <p:oleObj spid="_x0000_s82947" name="Document" r:id="rId5" imgW="1572768" imgH="1182624" progId="Word.Document.8">
              <p:embed/>
            </p:oleObj>
          </a:graphicData>
        </a:graphic>
      </p:graphicFrame>
      <p:graphicFrame>
        <p:nvGraphicFramePr>
          <p:cNvPr id="82948" name="Object 4"/>
          <p:cNvGraphicFramePr>
            <a:graphicFrameLocks noChangeAspect="1"/>
          </p:cNvGraphicFramePr>
          <p:nvPr/>
        </p:nvGraphicFramePr>
        <p:xfrm>
          <a:off x="3048000" y="5675313"/>
          <a:ext cx="1573213" cy="1182687"/>
        </p:xfrm>
        <a:graphic>
          <a:graphicData uri="http://schemas.openxmlformats.org/presentationml/2006/ole">
            <p:oleObj spid="_x0000_s82948" name="Document" r:id="rId6" imgW="1572768" imgH="1182624" progId="Word.Document.8">
              <p:embed/>
            </p:oleObj>
          </a:graphicData>
        </a:graphic>
      </p:graphicFrame>
      <p:graphicFrame>
        <p:nvGraphicFramePr>
          <p:cNvPr id="82949" name="Object 5"/>
          <p:cNvGraphicFramePr>
            <a:graphicFrameLocks noChangeAspect="1"/>
          </p:cNvGraphicFramePr>
          <p:nvPr/>
        </p:nvGraphicFramePr>
        <p:xfrm>
          <a:off x="4572000" y="5675313"/>
          <a:ext cx="1573213" cy="1182687"/>
        </p:xfrm>
        <a:graphic>
          <a:graphicData uri="http://schemas.openxmlformats.org/presentationml/2006/ole">
            <p:oleObj spid="_x0000_s82949" name="Document" r:id="rId7" imgW="1572768" imgH="1182624" progId="Word.Document.8">
              <p:embed/>
            </p:oleObj>
          </a:graphicData>
        </a:graphic>
      </p:graphicFrame>
      <p:graphicFrame>
        <p:nvGraphicFramePr>
          <p:cNvPr id="82950" name="Object 6"/>
          <p:cNvGraphicFramePr>
            <a:graphicFrameLocks noChangeAspect="1"/>
          </p:cNvGraphicFramePr>
          <p:nvPr/>
        </p:nvGraphicFramePr>
        <p:xfrm>
          <a:off x="6096000" y="5675313"/>
          <a:ext cx="1573213" cy="1182687"/>
        </p:xfrm>
        <a:graphic>
          <a:graphicData uri="http://schemas.openxmlformats.org/presentationml/2006/ole">
            <p:oleObj spid="_x0000_s82950" name="Document" r:id="rId8" imgW="1572768" imgH="1182624" progId="Word.Document.8">
              <p:embed/>
            </p:oleObj>
          </a:graphicData>
        </a:graphic>
      </p:graphicFrame>
      <p:graphicFrame>
        <p:nvGraphicFramePr>
          <p:cNvPr id="82951" name="Object 7"/>
          <p:cNvGraphicFramePr>
            <a:graphicFrameLocks noChangeAspect="1"/>
          </p:cNvGraphicFramePr>
          <p:nvPr/>
        </p:nvGraphicFramePr>
        <p:xfrm>
          <a:off x="7570788" y="5675313"/>
          <a:ext cx="1573212" cy="1182687"/>
        </p:xfrm>
        <a:graphic>
          <a:graphicData uri="http://schemas.openxmlformats.org/presentationml/2006/ole">
            <p:oleObj spid="_x0000_s82951" name="Document" r:id="rId9" imgW="1572768" imgH="1182624" progId="Word.Document.8">
              <p:embed/>
            </p:oleObj>
          </a:graphicData>
        </a:graphic>
      </p:graphicFrame>
      <p:sp>
        <p:nvSpPr>
          <p:cNvPr id="82955" name="Text Box 13"/>
          <p:cNvSpPr txBox="1">
            <a:spLocks noChangeArrowheads="1"/>
          </p:cNvSpPr>
          <p:nvPr/>
        </p:nvSpPr>
        <p:spPr bwMode="auto">
          <a:xfrm>
            <a:off x="365125" y="5353050"/>
            <a:ext cx="2825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2</a:t>
            </a:r>
          </a:p>
        </p:txBody>
      </p:sp>
      <p:sp>
        <p:nvSpPr>
          <p:cNvPr id="82956" name="Text Box 14"/>
          <p:cNvSpPr txBox="1">
            <a:spLocks noChangeArrowheads="1"/>
          </p:cNvSpPr>
          <p:nvPr/>
        </p:nvSpPr>
        <p:spPr bwMode="auto">
          <a:xfrm>
            <a:off x="2041525" y="5353050"/>
            <a:ext cx="2825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3</a:t>
            </a:r>
          </a:p>
        </p:txBody>
      </p:sp>
      <p:sp>
        <p:nvSpPr>
          <p:cNvPr id="82957" name="Text Box 15"/>
          <p:cNvSpPr txBox="1">
            <a:spLocks noChangeArrowheads="1"/>
          </p:cNvSpPr>
          <p:nvPr/>
        </p:nvSpPr>
        <p:spPr bwMode="auto">
          <a:xfrm>
            <a:off x="3565525" y="5353050"/>
            <a:ext cx="2825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4</a:t>
            </a:r>
          </a:p>
        </p:txBody>
      </p:sp>
      <p:sp>
        <p:nvSpPr>
          <p:cNvPr id="82958" name="Text Box 16"/>
          <p:cNvSpPr txBox="1">
            <a:spLocks noChangeArrowheads="1"/>
          </p:cNvSpPr>
          <p:nvPr/>
        </p:nvSpPr>
        <p:spPr bwMode="auto">
          <a:xfrm>
            <a:off x="5013325" y="5353050"/>
            <a:ext cx="2825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5</a:t>
            </a:r>
          </a:p>
        </p:txBody>
      </p:sp>
      <p:sp>
        <p:nvSpPr>
          <p:cNvPr id="82959" name="Text Box 17"/>
          <p:cNvSpPr txBox="1">
            <a:spLocks noChangeArrowheads="1"/>
          </p:cNvSpPr>
          <p:nvPr/>
        </p:nvSpPr>
        <p:spPr bwMode="auto">
          <a:xfrm>
            <a:off x="6537325" y="5353050"/>
            <a:ext cx="2825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b="0"/>
              <a:t>6</a:t>
            </a:r>
          </a:p>
        </p:txBody>
      </p:sp>
      <p:sp>
        <p:nvSpPr>
          <p:cNvPr id="82960" name="Text Box 18"/>
          <p:cNvSpPr txBox="1">
            <a:spLocks noChangeArrowheads="1"/>
          </p:cNvSpPr>
          <p:nvPr/>
        </p:nvSpPr>
        <p:spPr bwMode="auto">
          <a:xfrm>
            <a:off x="8077200" y="5334000"/>
            <a:ext cx="184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0"/>
              <a:t>7</a:t>
            </a:r>
          </a:p>
        </p:txBody>
      </p:sp>
      <p:sp>
        <p:nvSpPr>
          <p:cNvPr id="82961" name="Text Box 20"/>
          <p:cNvSpPr txBox="1">
            <a:spLocks noChangeArrowheads="1"/>
          </p:cNvSpPr>
          <p:nvPr/>
        </p:nvSpPr>
        <p:spPr bwMode="auto">
          <a:xfrm>
            <a:off x="3527425" y="4792663"/>
            <a:ext cx="184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sz="1400" b="0"/>
          </a:p>
        </p:txBody>
      </p:sp>
      <p:sp>
        <p:nvSpPr>
          <p:cNvPr id="82962" name="Text Box 24"/>
          <p:cNvSpPr txBox="1">
            <a:spLocks noChangeArrowheads="1"/>
          </p:cNvSpPr>
          <p:nvPr/>
        </p:nvSpPr>
        <p:spPr bwMode="auto">
          <a:xfrm>
            <a:off x="4724400" y="4114800"/>
            <a:ext cx="3322638" cy="91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VERL definition of move(x,y,z):</a:t>
            </a:r>
          </a:p>
          <a:p>
            <a:r>
              <a:rPr lang="en-US" sz="1800" b="0"/>
              <a:t>Sequence(at(x,y), </a:t>
            </a:r>
          </a:p>
          <a:p>
            <a:r>
              <a:rPr lang="en-US" sz="1800" b="0"/>
              <a:t>                 at(x,z))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609600"/>
            <a:ext cx="7315200" cy="984250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Interpreting the Environment:</a:t>
            </a:r>
            <a:br>
              <a:rPr lang="en-US" sz="3600" b="1" smtClean="0"/>
            </a:br>
            <a:r>
              <a:rPr lang="en-US" sz="3600" b="1" smtClean="0"/>
              <a:t>Picking the Best Explanation</a:t>
            </a: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533400" y="2057400"/>
            <a:ext cx="1770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boat in tree</a:t>
            </a: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4267200" y="2133600"/>
            <a:ext cx="2024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branch down</a:t>
            </a:r>
          </a:p>
        </p:txBody>
      </p:sp>
      <p:sp>
        <p:nvSpPr>
          <p:cNvPr id="21509" name="Rectangle 5"/>
          <p:cNvSpPr>
            <a:spLocks noChangeArrowheads="1"/>
          </p:cNvSpPr>
          <p:nvPr/>
        </p:nvSpPr>
        <p:spPr bwMode="auto">
          <a:xfrm>
            <a:off x="307975" y="4114800"/>
            <a:ext cx="939800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crane</a:t>
            </a:r>
          </a:p>
        </p:txBody>
      </p:sp>
      <p:sp>
        <p:nvSpPr>
          <p:cNvPr id="21510" name="Rectangle 6"/>
          <p:cNvSpPr>
            <a:spLocks noChangeArrowheads="1"/>
          </p:cNvSpPr>
          <p:nvPr/>
        </p:nvSpPr>
        <p:spPr bwMode="auto">
          <a:xfrm>
            <a:off x="4800600" y="4191000"/>
            <a:ext cx="2278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chopped down</a:t>
            </a:r>
          </a:p>
        </p:txBody>
      </p:sp>
      <p:sp>
        <p:nvSpPr>
          <p:cNvPr id="21511" name="Rectangle 7"/>
          <p:cNvSpPr>
            <a:spLocks noChangeArrowheads="1"/>
          </p:cNvSpPr>
          <p:nvPr/>
        </p:nvSpPr>
        <p:spPr bwMode="auto">
          <a:xfrm>
            <a:off x="3246438" y="4741863"/>
            <a:ext cx="973137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 algn="ctr">
              <a:lnSpc>
                <a:spcPct val="87000"/>
              </a:lnSpc>
            </a:pPr>
            <a:r>
              <a:rPr lang="en-US"/>
              <a:t>storm</a:t>
            </a:r>
          </a:p>
        </p:txBody>
      </p:sp>
      <p:sp>
        <p:nvSpPr>
          <p:cNvPr id="21512" name="Line 8"/>
          <p:cNvSpPr>
            <a:spLocks noChangeShapeType="1"/>
          </p:cNvSpPr>
          <p:nvPr/>
        </p:nvSpPr>
        <p:spPr bwMode="auto">
          <a:xfrm flipV="1">
            <a:off x="766763" y="2438400"/>
            <a:ext cx="598487" cy="16795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513" name="Line 9"/>
          <p:cNvSpPr>
            <a:spLocks noChangeShapeType="1"/>
          </p:cNvSpPr>
          <p:nvPr/>
        </p:nvSpPr>
        <p:spPr bwMode="auto">
          <a:xfrm flipH="1" flipV="1">
            <a:off x="5486400" y="2667000"/>
            <a:ext cx="228600" cy="1524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514" name="Line 10"/>
          <p:cNvSpPr>
            <a:spLocks noChangeShapeType="1"/>
          </p:cNvSpPr>
          <p:nvPr/>
        </p:nvSpPr>
        <p:spPr bwMode="auto">
          <a:xfrm flipH="1" flipV="1">
            <a:off x="2057400" y="2514600"/>
            <a:ext cx="1374775" cy="213677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515" name="Line 11"/>
          <p:cNvSpPr>
            <a:spLocks noChangeShapeType="1"/>
          </p:cNvSpPr>
          <p:nvPr/>
        </p:nvSpPr>
        <p:spPr bwMode="auto">
          <a:xfrm flipV="1">
            <a:off x="3838575" y="2590800"/>
            <a:ext cx="1322388" cy="206057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516" name="Line 12"/>
          <p:cNvSpPr>
            <a:spLocks noChangeShapeType="1"/>
          </p:cNvSpPr>
          <p:nvPr/>
        </p:nvSpPr>
        <p:spPr bwMode="auto">
          <a:xfrm flipV="1">
            <a:off x="765175" y="4497388"/>
            <a:ext cx="0" cy="8413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517" name="Rectangle 13"/>
          <p:cNvSpPr>
            <a:spLocks noChangeArrowheads="1"/>
          </p:cNvSpPr>
          <p:nvPr/>
        </p:nvSpPr>
        <p:spPr bwMode="auto">
          <a:xfrm>
            <a:off x="612775" y="5487988"/>
            <a:ext cx="312738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00" name="Rectangle 2"/>
          <p:cNvSpPr>
            <a:spLocks noGrp="1" noChangeArrowheads="1"/>
          </p:cNvSpPr>
          <p:nvPr>
            <p:ph type="title"/>
          </p:nvPr>
        </p:nvSpPr>
        <p:spPr>
          <a:xfrm>
            <a:off x="647700" y="304800"/>
            <a:ext cx="83058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Interpreting Events</a:t>
            </a:r>
          </a:p>
        </p:txBody>
      </p:sp>
      <p:sp>
        <p:nvSpPr>
          <p:cNvPr id="85001" name="Text Box 4"/>
          <p:cNvSpPr txBox="1">
            <a:spLocks noChangeArrowheads="1"/>
          </p:cNvSpPr>
          <p:nvPr/>
        </p:nvSpPr>
        <p:spPr bwMode="auto">
          <a:xfrm>
            <a:off x="1676400" y="1447800"/>
            <a:ext cx="5140325" cy="2563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457200" indent="-457200">
              <a:buFont typeface="Arial" charset="0"/>
              <a:buNone/>
            </a:pPr>
            <a:r>
              <a:rPr lang="en-US" sz="1800" b="0"/>
              <a:t>Changing relations of woman l1 and flowerpot f1:</a:t>
            </a:r>
          </a:p>
          <a:p>
            <a:pPr marL="457200" indent="-457200">
              <a:buFont typeface="Arial" charset="0"/>
              <a:buAutoNum type="arabicPeriod"/>
            </a:pPr>
            <a:endParaRPr lang="en-US" sz="1800" b="0"/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reach-for(l1, f1)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grasp(l1, f1)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hold(l1, f1) &amp; above(f1, c1)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hold(l1, f1)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&lt;obscured&gt;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hold(l1, f1)</a:t>
            </a:r>
          </a:p>
          <a:p>
            <a:pPr marL="457200" indent="-457200">
              <a:buFont typeface="Arial" charset="0"/>
              <a:buAutoNum type="arabicPeriod"/>
            </a:pPr>
            <a:r>
              <a:rPr lang="en-US" sz="1800" b="0"/>
              <a:t>on(f1, t1) &amp; near(l1, t1)</a:t>
            </a:r>
          </a:p>
        </p:txBody>
      </p:sp>
      <p:sp>
        <p:nvSpPr>
          <p:cNvPr id="85002" name="Text Box 7"/>
          <p:cNvSpPr txBox="1">
            <a:spLocks noChangeArrowheads="1"/>
          </p:cNvSpPr>
          <p:nvPr/>
        </p:nvSpPr>
        <p:spPr bwMode="auto">
          <a:xfrm>
            <a:off x="4724400" y="4191000"/>
            <a:ext cx="4108450" cy="119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VERL definition of carry(x,y,a,b):</a:t>
            </a:r>
          </a:p>
          <a:p>
            <a:r>
              <a:rPr lang="en-US" sz="1800" b="0"/>
              <a:t>Sequence(grasp(x,y), </a:t>
            </a:r>
          </a:p>
          <a:p>
            <a:r>
              <a:rPr lang="en-US" sz="1800" b="0"/>
              <a:t>                 AND(hold(x,y), move(x,a,b))</a:t>
            </a:r>
          </a:p>
          <a:p>
            <a:r>
              <a:rPr lang="en-US" sz="1800" b="0"/>
              <a:t>                 release(x,y)) </a:t>
            </a:r>
          </a:p>
        </p:txBody>
      </p:sp>
      <p:sp>
        <p:nvSpPr>
          <p:cNvPr id="85003" name="Text Box 8"/>
          <p:cNvSpPr txBox="1">
            <a:spLocks noChangeArrowheads="1"/>
          </p:cNvSpPr>
          <p:nvPr/>
        </p:nvSpPr>
        <p:spPr bwMode="auto">
          <a:xfrm>
            <a:off x="685800" y="4419600"/>
            <a:ext cx="3335338" cy="91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VERL definition of release(x,y):</a:t>
            </a:r>
          </a:p>
          <a:p>
            <a:r>
              <a:rPr lang="en-US" sz="1800" b="0"/>
              <a:t>Sequence(hold(x,y), </a:t>
            </a:r>
          </a:p>
          <a:p>
            <a:r>
              <a:rPr lang="en-US" sz="1800" b="0"/>
              <a:t>                 NOT(hold(x,y)))</a:t>
            </a:r>
          </a:p>
        </p:txBody>
      </p:sp>
      <p:sp>
        <p:nvSpPr>
          <p:cNvPr id="85004" name="Text Box 9"/>
          <p:cNvSpPr txBox="1">
            <a:spLocks noChangeArrowheads="1"/>
          </p:cNvSpPr>
          <p:nvPr/>
        </p:nvSpPr>
        <p:spPr bwMode="auto">
          <a:xfrm>
            <a:off x="4911725" y="3657600"/>
            <a:ext cx="1517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release(l1,f1)</a:t>
            </a:r>
          </a:p>
        </p:txBody>
      </p:sp>
      <p:sp>
        <p:nvSpPr>
          <p:cNvPr id="85005" name="Text Box 11"/>
          <p:cNvSpPr txBox="1">
            <a:spLocks noChangeArrowheads="1"/>
          </p:cNvSpPr>
          <p:nvPr/>
        </p:nvSpPr>
        <p:spPr bwMode="auto">
          <a:xfrm>
            <a:off x="6816725" y="2743200"/>
            <a:ext cx="1835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carry(l1,f1,c1,t1)</a:t>
            </a:r>
          </a:p>
        </p:txBody>
      </p:sp>
      <p:sp>
        <p:nvSpPr>
          <p:cNvPr id="85006" name="Line 13"/>
          <p:cNvSpPr>
            <a:spLocks noChangeShapeType="1"/>
          </p:cNvSpPr>
          <p:nvPr/>
        </p:nvSpPr>
        <p:spPr bwMode="auto">
          <a:xfrm>
            <a:off x="3844925" y="2362200"/>
            <a:ext cx="30480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007" name="Line 14"/>
          <p:cNvSpPr>
            <a:spLocks noChangeShapeType="1"/>
          </p:cNvSpPr>
          <p:nvPr/>
        </p:nvSpPr>
        <p:spPr bwMode="auto">
          <a:xfrm flipH="1">
            <a:off x="6130925" y="3048000"/>
            <a:ext cx="7620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008" name="Line 15"/>
          <p:cNvSpPr>
            <a:spLocks noChangeShapeType="1"/>
          </p:cNvSpPr>
          <p:nvPr/>
        </p:nvSpPr>
        <p:spPr bwMode="auto">
          <a:xfrm>
            <a:off x="3463925" y="3505200"/>
            <a:ext cx="152400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009" name="Line 16"/>
          <p:cNvSpPr>
            <a:spLocks noChangeShapeType="1"/>
          </p:cNvSpPr>
          <p:nvPr/>
        </p:nvSpPr>
        <p:spPr bwMode="auto">
          <a:xfrm flipH="1">
            <a:off x="4530725" y="3886200"/>
            <a:ext cx="457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010" name="Text Box 18"/>
          <p:cNvSpPr txBox="1">
            <a:spLocks noChangeArrowheads="1"/>
          </p:cNvSpPr>
          <p:nvPr/>
        </p:nvSpPr>
        <p:spPr bwMode="auto">
          <a:xfrm>
            <a:off x="4225925" y="2971800"/>
            <a:ext cx="1631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/>
              <a:t>move(l1,c1,t1)</a:t>
            </a:r>
          </a:p>
        </p:txBody>
      </p:sp>
      <p:sp>
        <p:nvSpPr>
          <p:cNvPr id="85011" name="Line 19"/>
          <p:cNvSpPr>
            <a:spLocks noChangeShapeType="1"/>
          </p:cNvSpPr>
          <p:nvPr/>
        </p:nvSpPr>
        <p:spPr bwMode="auto">
          <a:xfrm flipH="1">
            <a:off x="5826125" y="2971800"/>
            <a:ext cx="9906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84994" name="Object 2"/>
          <p:cNvGraphicFramePr>
            <a:graphicFrameLocks noChangeAspect="1"/>
          </p:cNvGraphicFramePr>
          <p:nvPr/>
        </p:nvGraphicFramePr>
        <p:xfrm>
          <a:off x="0" y="5675313"/>
          <a:ext cx="1573213" cy="1182687"/>
        </p:xfrm>
        <a:graphic>
          <a:graphicData uri="http://schemas.openxmlformats.org/presentationml/2006/ole">
            <p:oleObj spid="_x0000_s84994" name="Document" r:id="rId4" imgW="1572768" imgH="1182624" progId="Word.Document.8">
              <p:embed/>
            </p:oleObj>
          </a:graphicData>
        </a:graphic>
      </p:graphicFrame>
      <p:graphicFrame>
        <p:nvGraphicFramePr>
          <p:cNvPr id="84995" name="Object 3"/>
          <p:cNvGraphicFramePr>
            <a:graphicFrameLocks noChangeAspect="1"/>
          </p:cNvGraphicFramePr>
          <p:nvPr/>
        </p:nvGraphicFramePr>
        <p:xfrm>
          <a:off x="1524000" y="5675313"/>
          <a:ext cx="1573213" cy="1182687"/>
        </p:xfrm>
        <a:graphic>
          <a:graphicData uri="http://schemas.openxmlformats.org/presentationml/2006/ole">
            <p:oleObj spid="_x0000_s84995" name="Document" r:id="rId5" imgW="1572768" imgH="1182624" progId="Word.Document.8">
              <p:embed/>
            </p:oleObj>
          </a:graphicData>
        </a:graphic>
      </p:graphicFrame>
      <p:graphicFrame>
        <p:nvGraphicFramePr>
          <p:cNvPr id="84996" name="Object 4"/>
          <p:cNvGraphicFramePr>
            <a:graphicFrameLocks noChangeAspect="1"/>
          </p:cNvGraphicFramePr>
          <p:nvPr/>
        </p:nvGraphicFramePr>
        <p:xfrm>
          <a:off x="3048000" y="5675313"/>
          <a:ext cx="1573213" cy="1182687"/>
        </p:xfrm>
        <a:graphic>
          <a:graphicData uri="http://schemas.openxmlformats.org/presentationml/2006/ole">
            <p:oleObj spid="_x0000_s84996" name="Document" r:id="rId6" imgW="1572768" imgH="1182624" progId="Word.Document.8">
              <p:embed/>
            </p:oleObj>
          </a:graphicData>
        </a:graphic>
      </p:graphicFrame>
      <p:graphicFrame>
        <p:nvGraphicFramePr>
          <p:cNvPr id="84997" name="Object 5"/>
          <p:cNvGraphicFramePr>
            <a:graphicFrameLocks noChangeAspect="1"/>
          </p:cNvGraphicFramePr>
          <p:nvPr/>
        </p:nvGraphicFramePr>
        <p:xfrm>
          <a:off x="4572000" y="5675313"/>
          <a:ext cx="1573213" cy="1182687"/>
        </p:xfrm>
        <a:graphic>
          <a:graphicData uri="http://schemas.openxmlformats.org/presentationml/2006/ole">
            <p:oleObj spid="_x0000_s84997" name="Document" r:id="rId7" imgW="1572768" imgH="1182624" progId="Word.Document.8">
              <p:embed/>
            </p:oleObj>
          </a:graphicData>
        </a:graphic>
      </p:graphicFrame>
      <p:graphicFrame>
        <p:nvGraphicFramePr>
          <p:cNvPr id="84998" name="Object 6"/>
          <p:cNvGraphicFramePr>
            <a:graphicFrameLocks noChangeAspect="1"/>
          </p:cNvGraphicFramePr>
          <p:nvPr/>
        </p:nvGraphicFramePr>
        <p:xfrm>
          <a:off x="6096000" y="5675313"/>
          <a:ext cx="1573213" cy="1182687"/>
        </p:xfrm>
        <a:graphic>
          <a:graphicData uri="http://schemas.openxmlformats.org/presentationml/2006/ole">
            <p:oleObj spid="_x0000_s84998" name="Document" r:id="rId8" imgW="1572768" imgH="1182624" progId="Word.Document.8">
              <p:embed/>
            </p:oleObj>
          </a:graphicData>
        </a:graphic>
      </p:graphicFrame>
      <p:graphicFrame>
        <p:nvGraphicFramePr>
          <p:cNvPr id="84999" name="Object 7"/>
          <p:cNvGraphicFramePr>
            <a:graphicFrameLocks noChangeAspect="1"/>
          </p:cNvGraphicFramePr>
          <p:nvPr/>
        </p:nvGraphicFramePr>
        <p:xfrm>
          <a:off x="7570788" y="5675313"/>
          <a:ext cx="1573212" cy="1182687"/>
        </p:xfrm>
        <a:graphic>
          <a:graphicData uri="http://schemas.openxmlformats.org/presentationml/2006/ole">
            <p:oleObj spid="_x0000_s84999" name="Document" r:id="rId9" imgW="1572768" imgH="1182624" progId="Word.Document.8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Text-Video Coreference </a:t>
            </a:r>
          </a:p>
        </p:txBody>
      </p:sp>
      <p:sp>
        <p:nvSpPr>
          <p:cNvPr id="87044" name="Text Box 3"/>
          <p:cNvSpPr txBox="1">
            <a:spLocks noChangeArrowheads="1"/>
          </p:cNvSpPr>
          <p:nvPr/>
        </p:nvSpPr>
        <p:spPr bwMode="auto">
          <a:xfrm>
            <a:off x="935038" y="3910013"/>
            <a:ext cx="12985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Rosey(r1)</a:t>
            </a:r>
          </a:p>
        </p:txBody>
      </p:sp>
      <p:sp>
        <p:nvSpPr>
          <p:cNvPr id="87045" name="Text Box 4"/>
          <p:cNvSpPr txBox="1">
            <a:spLocks noChangeArrowheads="1"/>
          </p:cNvSpPr>
          <p:nvPr/>
        </p:nvSpPr>
        <p:spPr bwMode="auto">
          <a:xfrm>
            <a:off x="2627313" y="3962400"/>
            <a:ext cx="1581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Gallegos(r1)</a:t>
            </a:r>
          </a:p>
        </p:txBody>
      </p:sp>
      <p:sp>
        <p:nvSpPr>
          <p:cNvPr id="87046" name="Text Box 5"/>
          <p:cNvSpPr txBox="1">
            <a:spLocks noChangeArrowheads="1"/>
          </p:cNvSpPr>
          <p:nvPr/>
        </p:nvSpPr>
        <p:spPr bwMode="auto">
          <a:xfrm>
            <a:off x="6284913" y="3962400"/>
            <a:ext cx="137001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woman(l1)</a:t>
            </a:r>
          </a:p>
        </p:txBody>
      </p:sp>
      <p:sp>
        <p:nvSpPr>
          <p:cNvPr id="87047" name="Text Box 6"/>
          <p:cNvSpPr txBox="1">
            <a:spLocks noChangeArrowheads="1"/>
          </p:cNvSpPr>
          <p:nvPr/>
        </p:nvSpPr>
        <p:spPr bwMode="auto">
          <a:xfrm>
            <a:off x="3922713" y="5867400"/>
            <a:ext cx="12985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Rosey(r1)</a:t>
            </a:r>
          </a:p>
        </p:txBody>
      </p:sp>
      <p:sp>
        <p:nvSpPr>
          <p:cNvPr id="87048" name="Text Box 7"/>
          <p:cNvSpPr txBox="1">
            <a:spLocks noChangeArrowheads="1"/>
          </p:cNvSpPr>
          <p:nvPr/>
        </p:nvSpPr>
        <p:spPr bwMode="auto">
          <a:xfrm>
            <a:off x="5751513" y="4860925"/>
            <a:ext cx="7556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rgbClr val="FF0710"/>
                </a:solidFill>
              </a:rPr>
              <a:t>l1=r1</a:t>
            </a:r>
          </a:p>
        </p:txBody>
      </p:sp>
      <p:sp>
        <p:nvSpPr>
          <p:cNvPr id="87049" name="Line 9"/>
          <p:cNvSpPr>
            <a:spLocks noChangeShapeType="1"/>
          </p:cNvSpPr>
          <p:nvPr/>
        </p:nvSpPr>
        <p:spPr bwMode="auto">
          <a:xfrm flipH="1" flipV="1">
            <a:off x="1941513" y="4267200"/>
            <a:ext cx="2362200" cy="1524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050" name="Line 10"/>
          <p:cNvSpPr>
            <a:spLocks noChangeShapeType="1"/>
          </p:cNvSpPr>
          <p:nvPr/>
        </p:nvSpPr>
        <p:spPr bwMode="auto">
          <a:xfrm flipV="1">
            <a:off x="4608513" y="4343400"/>
            <a:ext cx="1752600" cy="1447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87042" name="Object 2"/>
          <p:cNvGraphicFramePr>
            <a:graphicFrameLocks noChangeAspect="1"/>
          </p:cNvGraphicFramePr>
          <p:nvPr/>
        </p:nvGraphicFramePr>
        <p:xfrm>
          <a:off x="6096000" y="2514600"/>
          <a:ext cx="1573213" cy="1182688"/>
        </p:xfrm>
        <a:graphic>
          <a:graphicData uri="http://schemas.openxmlformats.org/presentationml/2006/ole">
            <p:oleObj spid="_x0000_s87042" name="Document" r:id="rId4" imgW="1572768" imgH="1182624" progId="Word.Document.8">
              <p:embed/>
            </p:oleObj>
          </a:graphicData>
        </a:graphic>
      </p:graphicFrame>
      <p:sp>
        <p:nvSpPr>
          <p:cNvPr id="87051" name="Text Box 12"/>
          <p:cNvSpPr txBox="1">
            <a:spLocks noChangeArrowheads="1"/>
          </p:cNvSpPr>
          <p:nvPr/>
        </p:nvSpPr>
        <p:spPr bwMode="auto">
          <a:xfrm>
            <a:off x="990600" y="2743200"/>
            <a:ext cx="29225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i="1"/>
              <a:t>“Rosey Gallegos and ...”</a:t>
            </a:r>
          </a:p>
        </p:txBody>
      </p:sp>
      <p:sp>
        <p:nvSpPr>
          <p:cNvPr id="87052" name="Text Box 13"/>
          <p:cNvSpPr txBox="1">
            <a:spLocks noChangeArrowheads="1"/>
          </p:cNvSpPr>
          <p:nvPr/>
        </p:nvSpPr>
        <p:spPr bwMode="auto">
          <a:xfrm>
            <a:off x="1752600" y="1706563"/>
            <a:ext cx="9636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TEXT</a:t>
            </a:r>
          </a:p>
        </p:txBody>
      </p:sp>
      <p:sp>
        <p:nvSpPr>
          <p:cNvPr id="87053" name="Text Box 14"/>
          <p:cNvSpPr txBox="1">
            <a:spLocks noChangeArrowheads="1"/>
          </p:cNvSpPr>
          <p:nvPr/>
        </p:nvSpPr>
        <p:spPr bwMode="auto">
          <a:xfrm>
            <a:off x="6248400" y="1752600"/>
            <a:ext cx="1131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VIDEO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Textual Coreference </a:t>
            </a:r>
          </a:p>
        </p:txBody>
      </p:sp>
      <p:sp>
        <p:nvSpPr>
          <p:cNvPr id="89091" name="Text Box 3"/>
          <p:cNvSpPr txBox="1">
            <a:spLocks noChangeArrowheads="1"/>
          </p:cNvSpPr>
          <p:nvPr/>
        </p:nvSpPr>
        <p:spPr bwMode="auto">
          <a:xfrm>
            <a:off x="1127125" y="2157413"/>
            <a:ext cx="7018338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i="1"/>
              <a:t>“Even those who want to stay are struggling.”</a:t>
            </a:r>
            <a:endParaRPr lang="en-US" sz="2000" b="0"/>
          </a:p>
          <a:p>
            <a:endParaRPr lang="en-US" sz="2000" b="0"/>
          </a:p>
          <a:p>
            <a:r>
              <a:rPr lang="en-US" sz="2000" b="0"/>
              <a:t>want’(e11,x11,e12) &amp; stay’(e2,x11) &amp; struggle’(e13,x11,e14) </a:t>
            </a:r>
            <a:endParaRPr lang="en-US" sz="2000" b="0">
              <a:solidFill>
                <a:srgbClr val="0000FF"/>
              </a:solidFill>
              <a:latin typeface="Times New Roman" charset="0"/>
            </a:endParaRPr>
          </a:p>
        </p:txBody>
      </p:sp>
      <p:sp>
        <p:nvSpPr>
          <p:cNvPr id="89092" name="Text Box 4"/>
          <p:cNvSpPr txBox="1">
            <a:spLocks noChangeArrowheads="1"/>
          </p:cNvSpPr>
          <p:nvPr/>
        </p:nvSpPr>
        <p:spPr bwMode="auto">
          <a:xfrm>
            <a:off x="5638800" y="5791200"/>
            <a:ext cx="27828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struggle’(e13,x11,e14) </a:t>
            </a:r>
          </a:p>
        </p:txBody>
      </p:sp>
      <p:sp>
        <p:nvSpPr>
          <p:cNvPr id="89093" name="Text Box 5"/>
          <p:cNvSpPr txBox="1">
            <a:spLocks noChangeArrowheads="1"/>
          </p:cNvSpPr>
          <p:nvPr/>
        </p:nvSpPr>
        <p:spPr bwMode="auto">
          <a:xfrm>
            <a:off x="1828800" y="3810000"/>
            <a:ext cx="18081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goal(e12,x11) </a:t>
            </a:r>
          </a:p>
        </p:txBody>
      </p:sp>
      <p:sp>
        <p:nvSpPr>
          <p:cNvPr id="89094" name="Text Box 6"/>
          <p:cNvSpPr txBox="1">
            <a:spLocks noChangeArrowheads="1"/>
          </p:cNvSpPr>
          <p:nvPr/>
        </p:nvSpPr>
        <p:spPr bwMode="auto">
          <a:xfrm>
            <a:off x="1600200" y="4800600"/>
            <a:ext cx="4589463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work-for’(e13,x11,e14) &amp; goal(e14,x11)</a:t>
            </a:r>
          </a:p>
          <a:p>
            <a:r>
              <a:rPr lang="en-US" sz="2000" b="0"/>
              <a:t>     &amp; difficult(e13) </a:t>
            </a:r>
          </a:p>
        </p:txBody>
      </p:sp>
      <p:sp>
        <p:nvSpPr>
          <p:cNvPr id="89095" name="Text Box 7"/>
          <p:cNvSpPr txBox="1">
            <a:spLocks noChangeArrowheads="1"/>
          </p:cNvSpPr>
          <p:nvPr/>
        </p:nvSpPr>
        <p:spPr bwMode="auto">
          <a:xfrm>
            <a:off x="3808413" y="4214813"/>
            <a:ext cx="1144587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rgbClr val="FF0710"/>
                </a:solidFill>
              </a:rPr>
              <a:t>e14=e12 </a:t>
            </a:r>
          </a:p>
        </p:txBody>
      </p:sp>
      <p:sp>
        <p:nvSpPr>
          <p:cNvPr id="89096" name="Text Box 8"/>
          <p:cNvSpPr txBox="1">
            <a:spLocks noChangeArrowheads="1"/>
          </p:cNvSpPr>
          <p:nvPr/>
        </p:nvSpPr>
        <p:spPr bwMode="auto">
          <a:xfrm>
            <a:off x="6324600" y="1447800"/>
            <a:ext cx="2400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rgbClr val="FF0710"/>
                </a:solidFill>
              </a:rPr>
              <a:t>struggling for what?</a:t>
            </a:r>
          </a:p>
        </p:txBody>
      </p:sp>
      <p:sp>
        <p:nvSpPr>
          <p:cNvPr id="89097" name="Line 9"/>
          <p:cNvSpPr>
            <a:spLocks noChangeShapeType="1"/>
          </p:cNvSpPr>
          <p:nvPr/>
        </p:nvSpPr>
        <p:spPr bwMode="auto">
          <a:xfrm flipH="1">
            <a:off x="6400800" y="1905000"/>
            <a:ext cx="914400" cy="381000"/>
          </a:xfrm>
          <a:prstGeom prst="line">
            <a:avLst/>
          </a:prstGeom>
          <a:noFill/>
          <a:ln w="1905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098" name="Line 10"/>
          <p:cNvSpPr>
            <a:spLocks noChangeShapeType="1"/>
          </p:cNvSpPr>
          <p:nvPr/>
        </p:nvSpPr>
        <p:spPr bwMode="auto">
          <a:xfrm flipH="1">
            <a:off x="7696200" y="1828800"/>
            <a:ext cx="76200" cy="914400"/>
          </a:xfrm>
          <a:prstGeom prst="line">
            <a:avLst/>
          </a:prstGeom>
          <a:noFill/>
          <a:ln w="1905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099" name="Line 11"/>
          <p:cNvSpPr>
            <a:spLocks noChangeShapeType="1"/>
          </p:cNvSpPr>
          <p:nvPr/>
        </p:nvSpPr>
        <p:spPr bwMode="auto">
          <a:xfrm flipH="1" flipV="1">
            <a:off x="3124200" y="4152900"/>
            <a:ext cx="14478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100" name="Line 12"/>
          <p:cNvSpPr>
            <a:spLocks noChangeShapeType="1"/>
          </p:cNvSpPr>
          <p:nvPr/>
        </p:nvSpPr>
        <p:spPr bwMode="auto">
          <a:xfrm flipH="1" flipV="1">
            <a:off x="2286000" y="3086100"/>
            <a:ext cx="1524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101" name="Line 13"/>
          <p:cNvSpPr>
            <a:spLocks noChangeShapeType="1"/>
          </p:cNvSpPr>
          <p:nvPr/>
        </p:nvSpPr>
        <p:spPr bwMode="auto">
          <a:xfrm flipH="1" flipV="1">
            <a:off x="4876800" y="5143500"/>
            <a:ext cx="13716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102" name="Line 14"/>
          <p:cNvSpPr>
            <a:spLocks noChangeShapeType="1"/>
          </p:cNvSpPr>
          <p:nvPr/>
        </p:nvSpPr>
        <p:spPr bwMode="auto">
          <a:xfrm flipH="1" flipV="1">
            <a:off x="6096000" y="3162300"/>
            <a:ext cx="609600" cy="2590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6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  <a:noFill/>
        </p:spPr>
        <p:txBody>
          <a:bodyPr/>
          <a:lstStyle/>
          <a:p>
            <a:pPr eaLnBrk="1" hangingPunct="1"/>
            <a:r>
              <a:rPr lang="en-US" sz="3600" b="1" smtClean="0"/>
              <a:t>Inference Engine </a:t>
            </a:r>
          </a:p>
        </p:txBody>
      </p:sp>
      <p:pic>
        <p:nvPicPr>
          <p:cNvPr id="91139" name="Picture 26" descr="final interpretations-corrected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371600"/>
            <a:ext cx="9144000" cy="4891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1140" name="Oval 27"/>
          <p:cNvSpPr>
            <a:spLocks noChangeArrowheads="1"/>
          </p:cNvSpPr>
          <p:nvPr/>
        </p:nvSpPr>
        <p:spPr bwMode="auto">
          <a:xfrm>
            <a:off x="1600200" y="1676400"/>
            <a:ext cx="5410200" cy="1447800"/>
          </a:xfrm>
          <a:prstGeom prst="ellips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1" name="Text Box 28"/>
          <p:cNvSpPr txBox="1">
            <a:spLocks noChangeArrowheads="1"/>
          </p:cNvSpPr>
          <p:nvPr/>
        </p:nvSpPr>
        <p:spPr bwMode="auto">
          <a:xfrm>
            <a:off x="6765925" y="984250"/>
            <a:ext cx="16287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710"/>
                </a:solidFill>
              </a:rPr>
              <a:t>Video and Text</a:t>
            </a:r>
          </a:p>
          <a:p>
            <a:r>
              <a:rPr lang="en-US" sz="1600">
                <a:solidFill>
                  <a:srgbClr val="FF0710"/>
                </a:solidFill>
              </a:rPr>
              <a:t>Logical Form</a:t>
            </a:r>
          </a:p>
        </p:txBody>
      </p:sp>
      <p:sp>
        <p:nvSpPr>
          <p:cNvPr id="91142" name="Line 29"/>
          <p:cNvSpPr>
            <a:spLocks noChangeShapeType="1"/>
          </p:cNvSpPr>
          <p:nvPr/>
        </p:nvSpPr>
        <p:spPr bwMode="auto">
          <a:xfrm flipH="1">
            <a:off x="5943600" y="1371600"/>
            <a:ext cx="762000" cy="4572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3" name="Oval 30"/>
          <p:cNvSpPr>
            <a:spLocks noChangeArrowheads="1"/>
          </p:cNvSpPr>
          <p:nvPr/>
        </p:nvSpPr>
        <p:spPr bwMode="auto">
          <a:xfrm>
            <a:off x="1981200" y="1905000"/>
            <a:ext cx="1295400" cy="5334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4" name="Oval 31"/>
          <p:cNvSpPr>
            <a:spLocks noChangeArrowheads="1"/>
          </p:cNvSpPr>
          <p:nvPr/>
        </p:nvSpPr>
        <p:spPr bwMode="auto">
          <a:xfrm>
            <a:off x="4114800" y="2133600"/>
            <a:ext cx="762000" cy="2286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5" name="Oval 32"/>
          <p:cNvSpPr>
            <a:spLocks noChangeArrowheads="1"/>
          </p:cNvSpPr>
          <p:nvPr/>
        </p:nvSpPr>
        <p:spPr bwMode="auto">
          <a:xfrm>
            <a:off x="1600200" y="3886200"/>
            <a:ext cx="228600" cy="3048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6" name="Oval 33"/>
          <p:cNvSpPr>
            <a:spLocks noChangeArrowheads="1"/>
          </p:cNvSpPr>
          <p:nvPr/>
        </p:nvSpPr>
        <p:spPr bwMode="auto">
          <a:xfrm>
            <a:off x="4648200" y="3733800"/>
            <a:ext cx="304800" cy="2286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7" name="Line 34"/>
          <p:cNvSpPr>
            <a:spLocks noChangeShapeType="1"/>
          </p:cNvSpPr>
          <p:nvPr/>
        </p:nvSpPr>
        <p:spPr bwMode="auto">
          <a:xfrm flipH="1">
            <a:off x="1828800" y="3886200"/>
            <a:ext cx="2819400" cy="1524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8" name="Line 35"/>
          <p:cNvSpPr>
            <a:spLocks noChangeShapeType="1"/>
          </p:cNvSpPr>
          <p:nvPr/>
        </p:nvSpPr>
        <p:spPr bwMode="auto">
          <a:xfrm>
            <a:off x="228600" y="2590800"/>
            <a:ext cx="0" cy="533400"/>
          </a:xfrm>
          <a:prstGeom prst="line">
            <a:avLst/>
          </a:prstGeom>
          <a:noFill/>
          <a:ln w="1905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49" name="Text Box 36"/>
          <p:cNvSpPr txBox="1">
            <a:spLocks noChangeArrowheads="1"/>
          </p:cNvSpPr>
          <p:nvPr/>
        </p:nvSpPr>
        <p:spPr bwMode="auto">
          <a:xfrm>
            <a:off x="746125" y="1136650"/>
            <a:ext cx="15049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710"/>
                </a:solidFill>
              </a:rPr>
              <a:t>Backchaining</a:t>
            </a:r>
          </a:p>
        </p:txBody>
      </p:sp>
      <p:sp>
        <p:nvSpPr>
          <p:cNvPr id="91150" name="Line 37"/>
          <p:cNvSpPr>
            <a:spLocks noChangeShapeType="1"/>
          </p:cNvSpPr>
          <p:nvPr/>
        </p:nvSpPr>
        <p:spPr bwMode="auto">
          <a:xfrm flipH="1">
            <a:off x="381000" y="1524000"/>
            <a:ext cx="1143000" cy="12192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51" name="Text Box 38"/>
          <p:cNvSpPr txBox="1">
            <a:spLocks noChangeArrowheads="1"/>
          </p:cNvSpPr>
          <p:nvPr/>
        </p:nvSpPr>
        <p:spPr bwMode="auto">
          <a:xfrm>
            <a:off x="4251325" y="6343650"/>
            <a:ext cx="15335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FF0710"/>
                </a:solidFill>
              </a:rPr>
              <a:t>woman = Rosey</a:t>
            </a:r>
          </a:p>
        </p:txBody>
      </p:sp>
      <p:sp>
        <p:nvSpPr>
          <p:cNvPr id="91152" name="Line 39"/>
          <p:cNvSpPr>
            <a:spLocks noChangeShapeType="1"/>
          </p:cNvSpPr>
          <p:nvPr/>
        </p:nvSpPr>
        <p:spPr bwMode="auto">
          <a:xfrm flipH="1" flipV="1">
            <a:off x="3581400" y="4038600"/>
            <a:ext cx="685800" cy="2286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153" name="Oval 40"/>
          <p:cNvSpPr>
            <a:spLocks noChangeArrowheads="1"/>
          </p:cNvSpPr>
          <p:nvPr/>
        </p:nvSpPr>
        <p:spPr bwMode="auto">
          <a:xfrm>
            <a:off x="1905000" y="2362200"/>
            <a:ext cx="1752600" cy="3810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86" name="Picture 2" descr="new-Cost-Rosey-stay-struggl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381000"/>
            <a:ext cx="9144000" cy="600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87" name="Rectangle 10"/>
          <p:cNvSpPr>
            <a:spLocks noChangeArrowheads="1"/>
          </p:cNvSpPr>
          <p:nvPr/>
        </p:nvSpPr>
        <p:spPr bwMode="auto">
          <a:xfrm>
            <a:off x="4800600" y="2971800"/>
            <a:ext cx="4191000" cy="2819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188" name="Text Box 11"/>
          <p:cNvSpPr txBox="1">
            <a:spLocks noChangeArrowheads="1"/>
          </p:cNvSpPr>
          <p:nvPr/>
        </p:nvSpPr>
        <p:spPr bwMode="auto">
          <a:xfrm>
            <a:off x="5943600" y="3810000"/>
            <a:ext cx="160655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>
                <a:solidFill>
                  <a:srgbClr val="FF0710"/>
                </a:solidFill>
              </a:rPr>
              <a:t>Lowest-cost</a:t>
            </a:r>
          </a:p>
          <a:p>
            <a:pPr algn="ctr"/>
            <a:r>
              <a:rPr lang="en-US" sz="1600">
                <a:solidFill>
                  <a:srgbClr val="FF0710"/>
                </a:solidFill>
              </a:rPr>
              <a:t>interpretations</a:t>
            </a:r>
          </a:p>
        </p:txBody>
      </p:sp>
      <p:sp>
        <p:nvSpPr>
          <p:cNvPr id="93189" name="Line 12"/>
          <p:cNvSpPr>
            <a:spLocks noChangeShapeType="1"/>
          </p:cNvSpPr>
          <p:nvPr/>
        </p:nvSpPr>
        <p:spPr bwMode="auto">
          <a:xfrm flipH="1">
            <a:off x="4800600" y="4114800"/>
            <a:ext cx="10668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10" descr="new-Cost-Rosey-stay-struggl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381000"/>
            <a:ext cx="9144000" cy="600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5235" name="Oval 11"/>
          <p:cNvSpPr>
            <a:spLocks noChangeArrowheads="1"/>
          </p:cNvSpPr>
          <p:nvPr/>
        </p:nvSpPr>
        <p:spPr bwMode="auto">
          <a:xfrm>
            <a:off x="6858000" y="3276600"/>
            <a:ext cx="304800" cy="3048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36" name="Oval 12"/>
          <p:cNvSpPr>
            <a:spLocks noChangeArrowheads="1"/>
          </p:cNvSpPr>
          <p:nvPr/>
        </p:nvSpPr>
        <p:spPr bwMode="auto">
          <a:xfrm>
            <a:off x="5791200" y="3429000"/>
            <a:ext cx="228600" cy="3048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37" name="Oval 13"/>
          <p:cNvSpPr>
            <a:spLocks noChangeArrowheads="1"/>
          </p:cNvSpPr>
          <p:nvPr/>
        </p:nvSpPr>
        <p:spPr bwMode="auto">
          <a:xfrm>
            <a:off x="7086600" y="3124200"/>
            <a:ext cx="304800" cy="3048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38" name="Oval 14"/>
          <p:cNvSpPr>
            <a:spLocks noChangeArrowheads="1"/>
          </p:cNvSpPr>
          <p:nvPr/>
        </p:nvSpPr>
        <p:spPr bwMode="auto">
          <a:xfrm>
            <a:off x="5486400" y="4267200"/>
            <a:ext cx="304800" cy="304800"/>
          </a:xfrm>
          <a:prstGeom prst="ellips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39" name="Line 15"/>
          <p:cNvSpPr>
            <a:spLocks noChangeShapeType="1"/>
          </p:cNvSpPr>
          <p:nvPr/>
        </p:nvSpPr>
        <p:spPr bwMode="auto">
          <a:xfrm flipV="1">
            <a:off x="6019800" y="3505200"/>
            <a:ext cx="838200" cy="762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40" name="Line 16"/>
          <p:cNvSpPr>
            <a:spLocks noChangeShapeType="1"/>
          </p:cNvSpPr>
          <p:nvPr/>
        </p:nvSpPr>
        <p:spPr bwMode="auto">
          <a:xfrm flipH="1">
            <a:off x="5715000" y="3429000"/>
            <a:ext cx="1524000" cy="9144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241" name="Text Box 17"/>
          <p:cNvSpPr txBox="1">
            <a:spLocks noChangeArrowheads="1"/>
          </p:cNvSpPr>
          <p:nvPr/>
        </p:nvSpPr>
        <p:spPr bwMode="auto">
          <a:xfrm>
            <a:off x="5257800" y="1143000"/>
            <a:ext cx="2363788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>
                <a:solidFill>
                  <a:srgbClr val="FF0710"/>
                </a:solidFill>
              </a:rPr>
              <a:t>One of the lowest-cost</a:t>
            </a:r>
          </a:p>
          <a:p>
            <a:pPr algn="ctr"/>
            <a:r>
              <a:rPr lang="en-US" sz="1600">
                <a:solidFill>
                  <a:srgbClr val="FF0710"/>
                </a:solidFill>
              </a:rPr>
              <a:t>interpretations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Coreference between Successive</a:t>
            </a:r>
            <a:br>
              <a:rPr lang="en-US" sz="3600" b="1" smtClean="0"/>
            </a:br>
            <a:r>
              <a:rPr lang="en-US" sz="3600" b="1" smtClean="0"/>
              <a:t>Scenes </a:t>
            </a:r>
          </a:p>
        </p:txBody>
      </p:sp>
      <p:sp>
        <p:nvSpPr>
          <p:cNvPr id="97285" name="Text Box 3"/>
          <p:cNvSpPr txBox="1">
            <a:spLocks noChangeArrowheads="1"/>
          </p:cNvSpPr>
          <p:nvPr/>
        </p:nvSpPr>
        <p:spPr bwMode="auto">
          <a:xfrm>
            <a:off x="822325" y="2690813"/>
            <a:ext cx="13001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cabinet(c)</a:t>
            </a:r>
          </a:p>
        </p:txBody>
      </p:sp>
      <p:sp>
        <p:nvSpPr>
          <p:cNvPr id="97286" name="Text Box 4"/>
          <p:cNvSpPr txBox="1">
            <a:spLocks noChangeArrowheads="1"/>
          </p:cNvSpPr>
          <p:nvPr/>
        </p:nvSpPr>
        <p:spPr bwMode="auto">
          <a:xfrm>
            <a:off x="3673475" y="3124200"/>
            <a:ext cx="9747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table(t)</a:t>
            </a:r>
          </a:p>
        </p:txBody>
      </p:sp>
      <p:sp>
        <p:nvSpPr>
          <p:cNvPr id="97287" name="Text Box 5"/>
          <p:cNvSpPr txBox="1">
            <a:spLocks noChangeArrowheads="1"/>
          </p:cNvSpPr>
          <p:nvPr/>
        </p:nvSpPr>
        <p:spPr bwMode="auto">
          <a:xfrm>
            <a:off x="2514600" y="2667000"/>
            <a:ext cx="17795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dishwasher(d)</a:t>
            </a:r>
          </a:p>
        </p:txBody>
      </p:sp>
      <p:sp>
        <p:nvSpPr>
          <p:cNvPr id="97288" name="Text Box 6"/>
          <p:cNvSpPr txBox="1">
            <a:spLocks noChangeArrowheads="1"/>
          </p:cNvSpPr>
          <p:nvPr/>
        </p:nvSpPr>
        <p:spPr bwMode="auto">
          <a:xfrm>
            <a:off x="1752600" y="3200400"/>
            <a:ext cx="10874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stove(s)</a:t>
            </a:r>
          </a:p>
        </p:txBody>
      </p:sp>
      <p:sp>
        <p:nvSpPr>
          <p:cNvPr id="97289" name="Text Box 7"/>
          <p:cNvSpPr txBox="1">
            <a:spLocks noChangeArrowheads="1"/>
          </p:cNvSpPr>
          <p:nvPr/>
        </p:nvSpPr>
        <p:spPr bwMode="auto">
          <a:xfrm>
            <a:off x="6172200" y="2743200"/>
            <a:ext cx="1185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house(h)</a:t>
            </a:r>
          </a:p>
        </p:txBody>
      </p:sp>
      <p:sp>
        <p:nvSpPr>
          <p:cNvPr id="97290" name="Text Box 8"/>
          <p:cNvSpPr txBox="1">
            <a:spLocks noChangeArrowheads="1"/>
          </p:cNvSpPr>
          <p:nvPr/>
        </p:nvSpPr>
        <p:spPr bwMode="auto">
          <a:xfrm>
            <a:off x="5867400" y="6172200"/>
            <a:ext cx="1185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house(h)</a:t>
            </a:r>
          </a:p>
        </p:txBody>
      </p:sp>
      <p:sp>
        <p:nvSpPr>
          <p:cNvPr id="97291" name="Text Box 9"/>
          <p:cNvSpPr txBox="1">
            <a:spLocks noChangeArrowheads="1"/>
          </p:cNvSpPr>
          <p:nvPr/>
        </p:nvSpPr>
        <p:spPr bwMode="auto">
          <a:xfrm>
            <a:off x="2057400" y="4876800"/>
            <a:ext cx="25415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/>
              <a:t>kitchen(k) &amp; part(k,h)</a:t>
            </a:r>
          </a:p>
        </p:txBody>
      </p:sp>
      <p:sp>
        <p:nvSpPr>
          <p:cNvPr id="97292" name="Line 10"/>
          <p:cNvSpPr>
            <a:spLocks noChangeShapeType="1"/>
          </p:cNvSpPr>
          <p:nvPr/>
        </p:nvSpPr>
        <p:spPr bwMode="auto">
          <a:xfrm flipH="1" flipV="1">
            <a:off x="1295400" y="3048000"/>
            <a:ext cx="1066800" cy="1828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3" name="Line 11"/>
          <p:cNvSpPr>
            <a:spLocks noChangeShapeType="1"/>
          </p:cNvSpPr>
          <p:nvPr/>
        </p:nvSpPr>
        <p:spPr bwMode="auto">
          <a:xfrm flipH="1" flipV="1">
            <a:off x="2286000" y="3581400"/>
            <a:ext cx="228600" cy="1295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4" name="Line 12"/>
          <p:cNvSpPr>
            <a:spLocks noChangeShapeType="1"/>
          </p:cNvSpPr>
          <p:nvPr/>
        </p:nvSpPr>
        <p:spPr bwMode="auto">
          <a:xfrm flipV="1">
            <a:off x="2743200" y="3048000"/>
            <a:ext cx="457200" cy="1828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5" name="Line 13"/>
          <p:cNvSpPr>
            <a:spLocks noChangeShapeType="1"/>
          </p:cNvSpPr>
          <p:nvPr/>
        </p:nvSpPr>
        <p:spPr bwMode="auto">
          <a:xfrm flipV="1">
            <a:off x="2971800" y="3429000"/>
            <a:ext cx="914400" cy="1447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6" name="Line 14"/>
          <p:cNvSpPr>
            <a:spLocks noChangeShapeType="1"/>
          </p:cNvSpPr>
          <p:nvPr/>
        </p:nvSpPr>
        <p:spPr bwMode="auto">
          <a:xfrm flipV="1">
            <a:off x="6324600" y="3124200"/>
            <a:ext cx="228600" cy="3048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7" name="Line 15"/>
          <p:cNvSpPr>
            <a:spLocks noChangeShapeType="1"/>
          </p:cNvSpPr>
          <p:nvPr/>
        </p:nvSpPr>
        <p:spPr bwMode="auto">
          <a:xfrm flipH="1" flipV="1">
            <a:off x="3505200" y="5257800"/>
            <a:ext cx="2590800" cy="914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97282" name="Object 2"/>
          <p:cNvGraphicFramePr>
            <a:graphicFrameLocks noChangeAspect="1"/>
          </p:cNvGraphicFramePr>
          <p:nvPr/>
        </p:nvGraphicFramePr>
        <p:xfrm>
          <a:off x="6172200" y="1371600"/>
          <a:ext cx="1573213" cy="1182688"/>
        </p:xfrm>
        <a:graphic>
          <a:graphicData uri="http://schemas.openxmlformats.org/presentationml/2006/ole">
            <p:oleObj spid="_x0000_s97282" name="Document" r:id="rId4" imgW="1572768" imgH="1182624" progId="Word.Document.8">
              <p:embed/>
            </p:oleObj>
          </a:graphicData>
        </a:graphic>
      </p:graphicFrame>
      <p:graphicFrame>
        <p:nvGraphicFramePr>
          <p:cNvPr id="97283" name="Object 3"/>
          <p:cNvGraphicFramePr>
            <a:graphicFrameLocks noChangeAspect="1"/>
          </p:cNvGraphicFramePr>
          <p:nvPr/>
        </p:nvGraphicFramePr>
        <p:xfrm>
          <a:off x="1752600" y="1371600"/>
          <a:ext cx="1573213" cy="1182688"/>
        </p:xfrm>
        <a:graphic>
          <a:graphicData uri="http://schemas.openxmlformats.org/presentationml/2006/ole">
            <p:oleObj spid="_x0000_s97283" name="Document" r:id="rId5" imgW="1572768" imgH="1182624" progId="Word.Document.8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2" descr="final-interpts-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914400"/>
            <a:ext cx="9144000" cy="526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9331" name="Oval 3"/>
          <p:cNvSpPr>
            <a:spLocks noChangeArrowheads="1"/>
          </p:cNvSpPr>
          <p:nvPr/>
        </p:nvSpPr>
        <p:spPr bwMode="auto">
          <a:xfrm>
            <a:off x="2133600" y="914400"/>
            <a:ext cx="4648200" cy="1295400"/>
          </a:xfrm>
          <a:prstGeom prst="ellips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2" name="Oval 4"/>
          <p:cNvSpPr>
            <a:spLocks noChangeArrowheads="1"/>
          </p:cNvSpPr>
          <p:nvPr/>
        </p:nvSpPr>
        <p:spPr bwMode="auto">
          <a:xfrm>
            <a:off x="2209800" y="2590800"/>
            <a:ext cx="914400" cy="381000"/>
          </a:xfrm>
          <a:prstGeom prst="ellips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3" name="Text Box 5"/>
          <p:cNvSpPr txBox="1">
            <a:spLocks noChangeArrowheads="1"/>
          </p:cNvSpPr>
          <p:nvPr/>
        </p:nvSpPr>
        <p:spPr bwMode="auto">
          <a:xfrm>
            <a:off x="6156325" y="603250"/>
            <a:ext cx="20701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710"/>
                </a:solidFill>
              </a:rPr>
              <a:t>Video Logical Form</a:t>
            </a:r>
          </a:p>
        </p:txBody>
      </p:sp>
      <p:sp>
        <p:nvSpPr>
          <p:cNvPr id="99334" name="Line 6"/>
          <p:cNvSpPr>
            <a:spLocks noChangeShapeType="1"/>
          </p:cNvSpPr>
          <p:nvPr/>
        </p:nvSpPr>
        <p:spPr bwMode="auto">
          <a:xfrm flipH="1">
            <a:off x="5867400" y="762000"/>
            <a:ext cx="228600" cy="228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5" name="Text Box 7"/>
          <p:cNvSpPr txBox="1">
            <a:spLocks noChangeArrowheads="1"/>
          </p:cNvSpPr>
          <p:nvPr/>
        </p:nvSpPr>
        <p:spPr bwMode="auto">
          <a:xfrm>
            <a:off x="304800" y="533400"/>
            <a:ext cx="22844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710"/>
                </a:solidFill>
              </a:rPr>
              <a:t>Kitchen hypothesized</a:t>
            </a:r>
          </a:p>
        </p:txBody>
      </p:sp>
      <p:sp>
        <p:nvSpPr>
          <p:cNvPr id="99336" name="Line 8"/>
          <p:cNvSpPr>
            <a:spLocks noChangeShapeType="1"/>
          </p:cNvSpPr>
          <p:nvPr/>
        </p:nvSpPr>
        <p:spPr bwMode="auto">
          <a:xfrm>
            <a:off x="1676400" y="914400"/>
            <a:ext cx="685800" cy="1676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 descr="final_cost-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339725"/>
            <a:ext cx="9144000" cy="617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1379" name="Oval 3"/>
          <p:cNvSpPr>
            <a:spLocks noChangeArrowheads="1"/>
          </p:cNvSpPr>
          <p:nvPr/>
        </p:nvSpPr>
        <p:spPr bwMode="auto">
          <a:xfrm>
            <a:off x="8001000" y="1295400"/>
            <a:ext cx="609600" cy="228600"/>
          </a:xfrm>
          <a:prstGeom prst="ellips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380" name="Text Box 4"/>
          <p:cNvSpPr txBox="1">
            <a:spLocks noChangeArrowheads="1"/>
          </p:cNvSpPr>
          <p:nvPr/>
        </p:nvSpPr>
        <p:spPr bwMode="auto">
          <a:xfrm>
            <a:off x="5334000" y="4038600"/>
            <a:ext cx="27352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FF0710"/>
                </a:solidFill>
              </a:rPr>
              <a:t>Lowest-cost Interpretation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1 </a:t>
            </a:r>
          </a:p>
        </p:txBody>
      </p:sp>
      <p:sp>
        <p:nvSpPr>
          <p:cNvPr id="103429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03430" name="Text Box 22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03431" name="Text Box 23"/>
          <p:cNvSpPr txBox="1">
            <a:spLocks noChangeArrowheads="1"/>
          </p:cNvSpPr>
          <p:nvPr/>
        </p:nvSpPr>
        <p:spPr bwMode="auto">
          <a:xfrm>
            <a:off x="4953000" y="3657600"/>
            <a:ext cx="1531938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WOMAN</a:t>
            </a:r>
          </a:p>
          <a:p>
            <a:endParaRPr lang="en-US" sz="1400">
              <a:solidFill>
                <a:srgbClr val="1B02FF"/>
              </a:solidFill>
            </a:endParaRPr>
          </a:p>
          <a:p>
            <a:r>
              <a:rPr lang="en-US" sz="1400">
                <a:solidFill>
                  <a:srgbClr val="1B02FF"/>
                </a:solidFill>
              </a:rPr>
              <a:t>                POT</a:t>
            </a:r>
          </a:p>
          <a:p>
            <a:r>
              <a:rPr lang="en-US" sz="1400">
                <a:solidFill>
                  <a:srgbClr val="1B02FF"/>
                </a:solidFill>
              </a:rPr>
              <a:t>           CABINET</a:t>
            </a:r>
          </a:p>
          <a:p>
            <a:endParaRPr lang="en-US" sz="1400">
              <a:solidFill>
                <a:srgbClr val="1B02FF"/>
              </a:solidFill>
            </a:endParaRPr>
          </a:p>
        </p:txBody>
      </p:sp>
      <p:graphicFrame>
        <p:nvGraphicFramePr>
          <p:cNvPr id="103426" name="Object 2"/>
          <p:cNvGraphicFramePr>
            <a:graphicFrameLocks noChangeAspect="1"/>
          </p:cNvGraphicFramePr>
          <p:nvPr/>
        </p:nvGraphicFramePr>
        <p:xfrm>
          <a:off x="5562600" y="5562600"/>
          <a:ext cx="1573213" cy="1182688"/>
        </p:xfrm>
        <a:graphic>
          <a:graphicData uri="http://schemas.openxmlformats.org/presentationml/2006/ole">
            <p:oleObj spid="_x0000_s103426" name="Document" r:id="rId4" imgW="1572768" imgH="1182624" progId="Word.Document.8">
              <p:embed/>
            </p:oleObj>
          </a:graphicData>
        </a:graphic>
      </p:graphicFrame>
      <p:sp>
        <p:nvSpPr>
          <p:cNvPr id="103432" name="Text Box 47"/>
          <p:cNvSpPr txBox="1">
            <a:spLocks noChangeArrowheads="1"/>
          </p:cNvSpPr>
          <p:nvPr/>
        </p:nvSpPr>
        <p:spPr bwMode="auto">
          <a:xfrm>
            <a:off x="7223125" y="5683250"/>
            <a:ext cx="12001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Even those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952500" y="228600"/>
            <a:ext cx="7239000" cy="984250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Interpreting the Environment:</a:t>
            </a:r>
            <a:br>
              <a:rPr lang="en-US" sz="3600" b="1" smtClean="0"/>
            </a:br>
            <a:r>
              <a:rPr lang="en-US" sz="3600" b="1" smtClean="0"/>
              <a:t>Picking the Best Explanation</a:t>
            </a: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533400" y="1600200"/>
            <a:ext cx="1770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boat in tree</a:t>
            </a:r>
          </a:p>
        </p:txBody>
      </p:sp>
      <p:sp>
        <p:nvSpPr>
          <p:cNvPr id="23556" name="Rectangle 4"/>
          <p:cNvSpPr>
            <a:spLocks noChangeArrowheads="1"/>
          </p:cNvSpPr>
          <p:nvPr/>
        </p:nvSpPr>
        <p:spPr bwMode="auto">
          <a:xfrm>
            <a:off x="4267200" y="1676400"/>
            <a:ext cx="2024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branch down</a:t>
            </a:r>
          </a:p>
        </p:txBody>
      </p:sp>
      <p:sp>
        <p:nvSpPr>
          <p:cNvPr id="23557" name="Rectangle 5"/>
          <p:cNvSpPr>
            <a:spLocks noChangeArrowheads="1"/>
          </p:cNvSpPr>
          <p:nvPr/>
        </p:nvSpPr>
        <p:spPr bwMode="auto">
          <a:xfrm>
            <a:off x="307975" y="3735388"/>
            <a:ext cx="939800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crane</a:t>
            </a:r>
          </a:p>
        </p:txBody>
      </p:sp>
      <p:sp>
        <p:nvSpPr>
          <p:cNvPr id="23558" name="Rectangle 6"/>
          <p:cNvSpPr>
            <a:spLocks noChangeArrowheads="1"/>
          </p:cNvSpPr>
          <p:nvPr/>
        </p:nvSpPr>
        <p:spPr bwMode="auto">
          <a:xfrm>
            <a:off x="4800600" y="3733800"/>
            <a:ext cx="22780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chopped down</a:t>
            </a:r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>
            <a:off x="3246438" y="4284663"/>
            <a:ext cx="973137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 algn="ctr">
              <a:lnSpc>
                <a:spcPct val="87000"/>
              </a:lnSpc>
            </a:pPr>
            <a:r>
              <a:rPr lang="en-US"/>
              <a:t>storm</a:t>
            </a:r>
          </a:p>
        </p:txBody>
      </p:sp>
      <p:sp>
        <p:nvSpPr>
          <p:cNvPr id="23560" name="Line 8"/>
          <p:cNvSpPr>
            <a:spLocks noChangeShapeType="1"/>
          </p:cNvSpPr>
          <p:nvPr/>
        </p:nvSpPr>
        <p:spPr bwMode="auto">
          <a:xfrm flipV="1">
            <a:off x="766763" y="1981200"/>
            <a:ext cx="598487" cy="16795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1" name="Line 9"/>
          <p:cNvSpPr>
            <a:spLocks noChangeShapeType="1"/>
          </p:cNvSpPr>
          <p:nvPr/>
        </p:nvSpPr>
        <p:spPr bwMode="auto">
          <a:xfrm flipH="1" flipV="1">
            <a:off x="5486400" y="2209800"/>
            <a:ext cx="228600" cy="1524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2" name="Line 10"/>
          <p:cNvSpPr>
            <a:spLocks noChangeShapeType="1"/>
          </p:cNvSpPr>
          <p:nvPr/>
        </p:nvSpPr>
        <p:spPr bwMode="auto">
          <a:xfrm flipH="1" flipV="1">
            <a:off x="2057400" y="2057400"/>
            <a:ext cx="1374775" cy="21367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3" name="Line 11"/>
          <p:cNvSpPr>
            <a:spLocks noChangeShapeType="1"/>
          </p:cNvSpPr>
          <p:nvPr/>
        </p:nvSpPr>
        <p:spPr bwMode="auto">
          <a:xfrm flipV="1">
            <a:off x="3838575" y="2133600"/>
            <a:ext cx="1322388" cy="20605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4" name="Rectangle 14"/>
          <p:cNvSpPr>
            <a:spLocks noChangeArrowheads="1"/>
          </p:cNvSpPr>
          <p:nvPr/>
        </p:nvSpPr>
        <p:spPr bwMode="auto">
          <a:xfrm>
            <a:off x="6858000" y="1676400"/>
            <a:ext cx="18716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in magazine</a:t>
            </a:r>
          </a:p>
        </p:txBody>
      </p:sp>
      <p:sp>
        <p:nvSpPr>
          <p:cNvPr id="23565" name="Rectangle 15"/>
          <p:cNvSpPr>
            <a:spLocks noChangeArrowheads="1"/>
          </p:cNvSpPr>
          <p:nvPr/>
        </p:nvSpPr>
        <p:spPr bwMode="auto">
          <a:xfrm>
            <a:off x="3416300" y="5486400"/>
            <a:ext cx="1617663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 algn="ctr">
              <a:lnSpc>
                <a:spcPct val="87000"/>
              </a:lnSpc>
            </a:pPr>
            <a:r>
              <a:rPr lang="en-US"/>
              <a:t>ad agency</a:t>
            </a:r>
          </a:p>
        </p:txBody>
      </p:sp>
      <p:sp>
        <p:nvSpPr>
          <p:cNvPr id="23566" name="Line 16"/>
          <p:cNvSpPr>
            <a:spLocks noChangeShapeType="1"/>
          </p:cNvSpPr>
          <p:nvPr/>
        </p:nvSpPr>
        <p:spPr bwMode="auto">
          <a:xfrm flipH="1" flipV="1">
            <a:off x="1066800" y="4114800"/>
            <a:ext cx="2362200" cy="1371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7" name="Line 17"/>
          <p:cNvSpPr>
            <a:spLocks noChangeShapeType="1"/>
          </p:cNvSpPr>
          <p:nvPr/>
        </p:nvSpPr>
        <p:spPr bwMode="auto">
          <a:xfrm flipV="1">
            <a:off x="4495800" y="4114800"/>
            <a:ext cx="838200" cy="1371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8" name="Line 18"/>
          <p:cNvSpPr>
            <a:spLocks noChangeShapeType="1"/>
          </p:cNvSpPr>
          <p:nvPr/>
        </p:nvSpPr>
        <p:spPr bwMode="auto">
          <a:xfrm flipV="1">
            <a:off x="6248400" y="4267200"/>
            <a:ext cx="1600200" cy="1905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69" name="Line 19"/>
          <p:cNvSpPr>
            <a:spLocks noChangeShapeType="1"/>
          </p:cNvSpPr>
          <p:nvPr/>
        </p:nvSpPr>
        <p:spPr bwMode="auto">
          <a:xfrm flipV="1">
            <a:off x="7848600" y="2133600"/>
            <a:ext cx="0" cy="2133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Rectangle 20"/>
          <p:cNvSpPr>
            <a:spLocks noChangeArrowheads="1"/>
          </p:cNvSpPr>
          <p:nvPr/>
        </p:nvSpPr>
        <p:spPr bwMode="auto">
          <a:xfrm>
            <a:off x="4724400" y="6248400"/>
            <a:ext cx="2193925" cy="368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/>
              <a:t>advertisement</a:t>
            </a:r>
          </a:p>
        </p:txBody>
      </p:sp>
      <p:sp>
        <p:nvSpPr>
          <p:cNvPr id="23571" name="Line 21"/>
          <p:cNvSpPr>
            <a:spLocks noChangeShapeType="1"/>
          </p:cNvSpPr>
          <p:nvPr/>
        </p:nvSpPr>
        <p:spPr bwMode="auto">
          <a:xfrm flipH="1" flipV="1">
            <a:off x="4953000" y="5867400"/>
            <a:ext cx="457200" cy="381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5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2 </a:t>
            </a:r>
          </a:p>
        </p:txBody>
      </p:sp>
      <p:sp>
        <p:nvSpPr>
          <p:cNvPr id="105476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96775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sz="1600" dirty="0"/>
          </a:p>
          <a:p>
            <a:r>
              <a:rPr lang="en-US" sz="1600" dirty="0">
                <a:solidFill>
                  <a:srgbClr val="1B02FF"/>
                </a:solidFill>
              </a:rPr>
              <a:t>want</a:t>
            </a:r>
          </a:p>
          <a:p>
            <a:r>
              <a:rPr lang="en-US" sz="1600" dirty="0">
                <a:solidFill>
                  <a:srgbClr val="1B02FF"/>
                </a:solidFill>
              </a:rPr>
              <a:t>stay</a:t>
            </a:r>
          </a:p>
          <a:p>
            <a:r>
              <a:rPr lang="en-US" sz="1600" dirty="0">
                <a:solidFill>
                  <a:srgbClr val="1B02FF"/>
                </a:solidFill>
              </a:rPr>
              <a:t>residents</a:t>
            </a:r>
          </a:p>
        </p:txBody>
      </p:sp>
      <p:sp>
        <p:nvSpPr>
          <p:cNvPr id="105477" name="Text Box 4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05478" name="Text Box 5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05479" name="Text Box 6"/>
          <p:cNvSpPr txBox="1">
            <a:spLocks noChangeArrowheads="1"/>
          </p:cNvSpPr>
          <p:nvPr/>
        </p:nvSpPr>
        <p:spPr bwMode="auto">
          <a:xfrm>
            <a:off x="4953000" y="3657600"/>
            <a:ext cx="1531938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</a:t>
            </a:r>
          </a:p>
          <a:p>
            <a:endParaRPr lang="en-US" sz="1400"/>
          </a:p>
          <a:p>
            <a:r>
              <a:rPr lang="en-US" sz="1400"/>
              <a:t>                POT</a:t>
            </a:r>
          </a:p>
          <a:p>
            <a:r>
              <a:rPr lang="en-US" sz="1400"/>
              <a:t>           CABINET</a:t>
            </a:r>
          </a:p>
          <a:p>
            <a:endParaRPr lang="en-US" sz="1400"/>
          </a:p>
        </p:txBody>
      </p:sp>
      <p:graphicFrame>
        <p:nvGraphicFramePr>
          <p:cNvPr id="105474" name="Object 2"/>
          <p:cNvGraphicFramePr>
            <a:graphicFrameLocks noChangeAspect="1"/>
          </p:cNvGraphicFramePr>
          <p:nvPr/>
        </p:nvGraphicFramePr>
        <p:xfrm>
          <a:off x="5562600" y="5562600"/>
          <a:ext cx="1573213" cy="1182688"/>
        </p:xfrm>
        <a:graphic>
          <a:graphicData uri="http://schemas.openxmlformats.org/presentationml/2006/ole">
            <p:oleObj spid="_x0000_s105474" name="Document" r:id="rId4" imgW="1572768" imgH="1182624" progId="Word.Document.8">
              <p:embed/>
            </p:oleObj>
          </a:graphicData>
        </a:graphic>
      </p:graphicFrame>
      <p:sp>
        <p:nvSpPr>
          <p:cNvPr id="105480" name="Text Box 8"/>
          <p:cNvSpPr txBox="1">
            <a:spLocks noChangeArrowheads="1"/>
          </p:cNvSpPr>
          <p:nvPr/>
        </p:nvSpPr>
        <p:spPr bwMode="auto">
          <a:xfrm>
            <a:off x="7223125" y="5683250"/>
            <a:ext cx="1697038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who want to stay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3 </a:t>
            </a:r>
          </a:p>
        </p:txBody>
      </p:sp>
      <p:sp>
        <p:nvSpPr>
          <p:cNvPr id="107524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07525" name="Text Box 4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07526" name="Text Box 5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07527" name="Text Box 6"/>
          <p:cNvSpPr txBox="1">
            <a:spLocks noChangeArrowheads="1"/>
          </p:cNvSpPr>
          <p:nvPr/>
        </p:nvSpPr>
        <p:spPr bwMode="auto">
          <a:xfrm>
            <a:off x="4953000" y="3657600"/>
            <a:ext cx="1531938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</a:t>
            </a:r>
          </a:p>
          <a:p>
            <a:endParaRPr lang="en-US" sz="1400"/>
          </a:p>
          <a:p>
            <a:r>
              <a:rPr lang="en-US" sz="1400"/>
              <a:t>                POT</a:t>
            </a:r>
          </a:p>
          <a:p>
            <a:r>
              <a:rPr lang="en-US" sz="1400"/>
              <a:t>           CABINET</a:t>
            </a:r>
          </a:p>
          <a:p>
            <a:endParaRPr lang="en-US" sz="1400"/>
          </a:p>
        </p:txBody>
      </p:sp>
      <p:graphicFrame>
        <p:nvGraphicFramePr>
          <p:cNvPr id="107522" name="Object 2"/>
          <p:cNvGraphicFramePr>
            <a:graphicFrameLocks noChangeAspect="1"/>
          </p:cNvGraphicFramePr>
          <p:nvPr/>
        </p:nvGraphicFramePr>
        <p:xfrm>
          <a:off x="5589588" y="5562600"/>
          <a:ext cx="1573212" cy="1182688"/>
        </p:xfrm>
        <a:graphic>
          <a:graphicData uri="http://schemas.openxmlformats.org/presentationml/2006/ole">
            <p:oleObj spid="_x0000_s107522" name="Document" r:id="rId4" imgW="1572768" imgH="1182624" progId="Word.Document.8">
              <p:embed/>
            </p:oleObj>
          </a:graphicData>
        </a:graphic>
      </p:graphicFrame>
      <p:sp>
        <p:nvSpPr>
          <p:cNvPr id="107528" name="Text Box 12"/>
          <p:cNvSpPr txBox="1">
            <a:spLocks noChangeArrowheads="1"/>
          </p:cNvSpPr>
          <p:nvPr/>
        </p:nvSpPr>
        <p:spPr bwMode="auto">
          <a:xfrm>
            <a:off x="7299325" y="5683250"/>
            <a:ext cx="14716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are struggling.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4 </a:t>
            </a:r>
          </a:p>
        </p:txBody>
      </p:sp>
      <p:sp>
        <p:nvSpPr>
          <p:cNvPr id="109572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09573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r>
              <a:rPr lang="en-US" sz="1600">
                <a:solidFill>
                  <a:srgbClr val="1B02FF"/>
                </a:solidFill>
              </a:rPr>
              <a:t>Rosey-G</a:t>
            </a:r>
            <a:endParaRPr lang="en-US" sz="1600"/>
          </a:p>
          <a:p>
            <a:endParaRPr lang="en-US" sz="1600"/>
          </a:p>
        </p:txBody>
      </p:sp>
      <p:sp>
        <p:nvSpPr>
          <p:cNvPr id="109574" name="Text Box 6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09575" name="Text Box 7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09576" name="Text Box 8"/>
          <p:cNvSpPr txBox="1">
            <a:spLocks noChangeArrowheads="1"/>
          </p:cNvSpPr>
          <p:nvPr/>
        </p:nvSpPr>
        <p:spPr bwMode="auto">
          <a:xfrm>
            <a:off x="4953000" y="3657600"/>
            <a:ext cx="1560513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</a:t>
            </a:r>
          </a:p>
          <a:p>
            <a:endParaRPr lang="en-US" sz="1400"/>
          </a:p>
          <a:p>
            <a:r>
              <a:rPr lang="en-US" sz="1400">
                <a:solidFill>
                  <a:srgbClr val="1B02FF"/>
                </a:solidFill>
              </a:rPr>
              <a:t>CARRIES</a:t>
            </a:r>
            <a:r>
              <a:rPr lang="en-US" sz="1400"/>
              <a:t> POT</a:t>
            </a:r>
          </a:p>
          <a:p>
            <a:r>
              <a:rPr lang="en-US" sz="1400">
                <a:solidFill>
                  <a:srgbClr val="1B02FF"/>
                </a:solidFill>
              </a:rPr>
              <a:t>FROM</a:t>
            </a:r>
            <a:r>
              <a:rPr lang="en-US" sz="1400"/>
              <a:t> CABINET</a:t>
            </a:r>
          </a:p>
          <a:p>
            <a:endParaRPr lang="en-US" sz="1400"/>
          </a:p>
        </p:txBody>
      </p:sp>
      <p:sp>
        <p:nvSpPr>
          <p:cNvPr id="109577" name="Line 9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578" name="Text Box 10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Example</a:t>
            </a:r>
          </a:p>
        </p:txBody>
      </p:sp>
      <p:sp>
        <p:nvSpPr>
          <p:cNvPr id="109579" name="Line 11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580" name="Line 12"/>
          <p:cNvSpPr>
            <a:spLocks noChangeShapeType="1"/>
          </p:cNvSpPr>
          <p:nvPr/>
        </p:nvSpPr>
        <p:spPr bwMode="auto">
          <a:xfrm flipH="1" flipV="1">
            <a:off x="1981200" y="2667000"/>
            <a:ext cx="381000" cy="3048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09570" name="Object 2"/>
          <p:cNvGraphicFramePr>
            <a:graphicFrameLocks noChangeAspect="1"/>
          </p:cNvGraphicFramePr>
          <p:nvPr/>
        </p:nvGraphicFramePr>
        <p:xfrm>
          <a:off x="5638800" y="5562600"/>
          <a:ext cx="1573213" cy="1182688"/>
        </p:xfrm>
        <a:graphic>
          <a:graphicData uri="http://schemas.openxmlformats.org/presentationml/2006/ole">
            <p:oleObj spid="_x0000_s109570" name="Document" r:id="rId4" imgW="1572768" imgH="1182624" progId="Word.Document.8">
              <p:embed/>
            </p:oleObj>
          </a:graphicData>
        </a:graphic>
      </p:graphicFrame>
      <p:sp>
        <p:nvSpPr>
          <p:cNvPr id="109581" name="Text Box 14"/>
          <p:cNvSpPr txBox="1">
            <a:spLocks noChangeArrowheads="1"/>
          </p:cNvSpPr>
          <p:nvPr/>
        </p:nvSpPr>
        <p:spPr bwMode="auto">
          <a:xfrm>
            <a:off x="7299325" y="5667375"/>
            <a:ext cx="161925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Rosey Gallegos</a:t>
            </a:r>
          </a:p>
          <a:p>
            <a:r>
              <a:rPr lang="en-US" sz="1600"/>
              <a:t>and</a:t>
            </a:r>
          </a:p>
        </p:txBody>
      </p:sp>
      <p:sp>
        <p:nvSpPr>
          <p:cNvPr id="109582" name="Line 15"/>
          <p:cNvSpPr>
            <a:spLocks noChangeShapeType="1"/>
          </p:cNvSpPr>
          <p:nvPr/>
        </p:nvSpPr>
        <p:spPr bwMode="auto">
          <a:xfrm>
            <a:off x="990600" y="4191000"/>
            <a:ext cx="762000" cy="12192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5 </a:t>
            </a:r>
          </a:p>
        </p:txBody>
      </p:sp>
      <p:sp>
        <p:nvSpPr>
          <p:cNvPr id="111620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11621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r>
              <a:rPr lang="en-US" sz="1600"/>
              <a:t>Rosey-G</a:t>
            </a:r>
          </a:p>
          <a:p>
            <a:r>
              <a:rPr lang="en-US" sz="1600">
                <a:solidFill>
                  <a:srgbClr val="1B02FF"/>
                </a:solidFill>
              </a:rPr>
              <a:t>husband</a:t>
            </a:r>
            <a:endParaRPr lang="en-US" sz="1600"/>
          </a:p>
        </p:txBody>
      </p:sp>
      <p:sp>
        <p:nvSpPr>
          <p:cNvPr id="111622" name="Line 5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623" name="Text Box 6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11624" name="Text Box 7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11625" name="Text Box 8"/>
          <p:cNvSpPr txBox="1">
            <a:spLocks noChangeArrowheads="1"/>
          </p:cNvSpPr>
          <p:nvPr/>
        </p:nvSpPr>
        <p:spPr bwMode="auto">
          <a:xfrm>
            <a:off x="4953000" y="3657600"/>
            <a:ext cx="1560513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</a:t>
            </a:r>
            <a:r>
              <a:rPr lang="en-US" sz="1400">
                <a:solidFill>
                  <a:srgbClr val="1B02FF"/>
                </a:solidFill>
              </a:rPr>
              <a:t>IN</a:t>
            </a:r>
          </a:p>
          <a:p>
            <a:r>
              <a:rPr lang="en-US" sz="1400">
                <a:solidFill>
                  <a:srgbClr val="1B02FF"/>
                </a:solidFill>
              </a:rPr>
              <a:t>KITCHEN</a:t>
            </a:r>
            <a:endParaRPr lang="en-US" sz="1400"/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endParaRPr lang="en-US" sz="1400"/>
          </a:p>
        </p:txBody>
      </p:sp>
      <p:sp>
        <p:nvSpPr>
          <p:cNvPr id="111626" name="Line 9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627" name="Text Box 10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11628" name="Line 11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629" name="Line 12"/>
          <p:cNvSpPr>
            <a:spLocks noChangeShapeType="1"/>
          </p:cNvSpPr>
          <p:nvPr/>
        </p:nvSpPr>
        <p:spPr bwMode="auto">
          <a:xfrm flipH="1" flipV="1">
            <a:off x="1981200" y="2667000"/>
            <a:ext cx="38100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11618" name="Object 2"/>
          <p:cNvGraphicFramePr>
            <a:graphicFrameLocks noChangeAspect="1"/>
          </p:cNvGraphicFramePr>
          <p:nvPr/>
        </p:nvGraphicFramePr>
        <p:xfrm>
          <a:off x="5638800" y="5562600"/>
          <a:ext cx="1573213" cy="1182688"/>
        </p:xfrm>
        <a:graphic>
          <a:graphicData uri="http://schemas.openxmlformats.org/presentationml/2006/ole">
            <p:oleObj spid="_x0000_s111618" name="Document" r:id="rId4" imgW="1572768" imgH="1182624" progId="Word.Document.8">
              <p:embed/>
            </p:oleObj>
          </a:graphicData>
        </a:graphic>
      </p:graphicFrame>
      <p:sp>
        <p:nvSpPr>
          <p:cNvPr id="111630" name="Text Box 15"/>
          <p:cNvSpPr txBox="1">
            <a:spLocks noChangeArrowheads="1"/>
          </p:cNvSpPr>
          <p:nvPr/>
        </p:nvSpPr>
        <p:spPr bwMode="auto">
          <a:xfrm>
            <a:off x="7299325" y="5683250"/>
            <a:ext cx="13144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her husband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6 </a:t>
            </a:r>
          </a:p>
        </p:txBody>
      </p:sp>
      <p:sp>
        <p:nvSpPr>
          <p:cNvPr id="113668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13669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enjoy</a:t>
            </a:r>
            <a:endParaRPr lang="en-US" sz="1600"/>
          </a:p>
          <a:p>
            <a:endParaRPr lang="en-US" sz="1600"/>
          </a:p>
          <a:p>
            <a:endParaRPr lang="en-US" sz="1600"/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13670" name="Line 7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671" name="Text Box 8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13672" name="Text Box 9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13673" name="Text Box 10"/>
          <p:cNvSpPr txBox="1">
            <a:spLocks noChangeArrowheads="1"/>
          </p:cNvSpPr>
          <p:nvPr/>
        </p:nvSpPr>
        <p:spPr bwMode="auto">
          <a:xfrm>
            <a:off x="4953000" y="3657600"/>
            <a:ext cx="1560513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endParaRPr lang="en-US" sz="1400"/>
          </a:p>
        </p:txBody>
      </p:sp>
      <p:sp>
        <p:nvSpPr>
          <p:cNvPr id="113674" name="Line 11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675" name="Text Box 12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13676" name="Line 13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677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38100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13666" name="Object 2"/>
          <p:cNvGraphicFramePr>
            <a:graphicFrameLocks noChangeAspect="1"/>
          </p:cNvGraphicFramePr>
          <p:nvPr/>
        </p:nvGraphicFramePr>
        <p:xfrm>
          <a:off x="5638800" y="5562600"/>
          <a:ext cx="1573213" cy="1182688"/>
        </p:xfrm>
        <a:graphic>
          <a:graphicData uri="http://schemas.openxmlformats.org/presentationml/2006/ole">
            <p:oleObj spid="_x0000_s113666" name="Document" r:id="rId4" imgW="1572768" imgH="1182624" progId="Word.Document.8">
              <p:embed/>
            </p:oleObj>
          </a:graphicData>
        </a:graphic>
      </p:graphicFrame>
      <p:sp>
        <p:nvSpPr>
          <p:cNvPr id="113678" name="Text Box 16"/>
          <p:cNvSpPr txBox="1">
            <a:spLocks noChangeArrowheads="1"/>
          </p:cNvSpPr>
          <p:nvPr/>
        </p:nvSpPr>
        <p:spPr bwMode="auto">
          <a:xfrm>
            <a:off x="7375525" y="5607050"/>
            <a:ext cx="13938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have enjoyed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5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7 </a:t>
            </a:r>
          </a:p>
        </p:txBody>
      </p:sp>
      <p:sp>
        <p:nvSpPr>
          <p:cNvPr id="115716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15717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>
                <a:solidFill>
                  <a:srgbClr val="1B02FF"/>
                </a:solidFill>
              </a:rPr>
              <a:t>living</a:t>
            </a:r>
          </a:p>
          <a:p>
            <a:r>
              <a:rPr lang="en-US" sz="1600">
                <a:solidFill>
                  <a:srgbClr val="1B02FF"/>
                </a:solidFill>
              </a:rPr>
              <a:t>here</a:t>
            </a:r>
            <a:endParaRPr lang="en-US" sz="1600"/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15718" name="Line 5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19" name="Line 6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20" name="Line 7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21" name="Text Box 8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15722" name="Text Box 9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15723" name="Text Box 10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>
                <a:solidFill>
                  <a:srgbClr val="1B02FF"/>
                </a:solidFill>
              </a:rPr>
              <a:t>TO TABLE</a:t>
            </a:r>
            <a:endParaRPr lang="en-US" sz="1400"/>
          </a:p>
        </p:txBody>
      </p:sp>
      <p:sp>
        <p:nvSpPr>
          <p:cNvPr id="115724" name="Line 11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25" name="Line 12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26" name="Text Box 1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15727" name="Line 14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728" name="Line 15"/>
          <p:cNvSpPr>
            <a:spLocks noChangeShapeType="1"/>
          </p:cNvSpPr>
          <p:nvPr/>
        </p:nvSpPr>
        <p:spPr bwMode="auto">
          <a:xfrm flipH="1" flipV="1">
            <a:off x="1981200" y="2667000"/>
            <a:ext cx="38100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15714" name="Object 2"/>
          <p:cNvGraphicFramePr>
            <a:graphicFrameLocks noChangeAspect="1"/>
          </p:cNvGraphicFramePr>
          <p:nvPr/>
        </p:nvGraphicFramePr>
        <p:xfrm>
          <a:off x="5715000" y="5562600"/>
          <a:ext cx="1573213" cy="1182688"/>
        </p:xfrm>
        <a:graphic>
          <a:graphicData uri="http://schemas.openxmlformats.org/presentationml/2006/ole">
            <p:oleObj spid="_x0000_s115714" name="Document" r:id="rId4" imgW="1572768" imgH="1182624" progId="Word.Document.8">
              <p:embed/>
            </p:oleObj>
          </a:graphicData>
        </a:graphic>
      </p:graphicFrame>
      <p:sp>
        <p:nvSpPr>
          <p:cNvPr id="115729" name="Text Box 17"/>
          <p:cNvSpPr txBox="1">
            <a:spLocks noChangeArrowheads="1"/>
          </p:cNvSpPr>
          <p:nvPr/>
        </p:nvSpPr>
        <p:spPr bwMode="auto">
          <a:xfrm>
            <a:off x="7375525" y="5667375"/>
            <a:ext cx="140335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living here for</a:t>
            </a:r>
          </a:p>
          <a:p>
            <a:r>
              <a:rPr lang="en-US" sz="1600"/>
              <a:t>over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8 </a:t>
            </a:r>
          </a:p>
        </p:txBody>
      </p:sp>
      <p:sp>
        <p:nvSpPr>
          <p:cNvPr id="117764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17765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17766" name="Line 5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67" name="Line 6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68" name="Line 7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69" name="Text Box 8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17770" name="Text Box 9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17771" name="Text Box 10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17772" name="Line 11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73" name="Line 12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74" name="Text Box 13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>
                <a:solidFill>
                  <a:srgbClr val="1B02FF"/>
                </a:solidFill>
              </a:rPr>
              <a:t>Violated</a:t>
            </a:r>
          </a:p>
          <a:p>
            <a:pPr algn="ctr"/>
            <a:r>
              <a:rPr lang="en-US" sz="1600">
                <a:solidFill>
                  <a:srgbClr val="1B02FF"/>
                </a:solidFill>
              </a:rPr>
              <a:t>Expectation</a:t>
            </a:r>
          </a:p>
        </p:txBody>
      </p:sp>
      <p:sp>
        <p:nvSpPr>
          <p:cNvPr id="117775" name="Line 14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76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228600" cy="4572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77" name="Text Box 16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17778" name="Line 17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779" name="Line 18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17762" name="Object 2"/>
          <p:cNvGraphicFramePr>
            <a:graphicFrameLocks noChangeAspect="1"/>
          </p:cNvGraphicFramePr>
          <p:nvPr/>
        </p:nvGraphicFramePr>
        <p:xfrm>
          <a:off x="5638800" y="5562600"/>
          <a:ext cx="1573213" cy="1182688"/>
        </p:xfrm>
        <a:graphic>
          <a:graphicData uri="http://schemas.openxmlformats.org/presentationml/2006/ole">
            <p:oleObj spid="_x0000_s117762" name="Document" r:id="rId4" imgW="1572768" imgH="1182624" progId="Word.Document.8">
              <p:embed/>
            </p:oleObj>
          </a:graphicData>
        </a:graphic>
      </p:graphicFrame>
      <p:sp>
        <p:nvSpPr>
          <p:cNvPr id="117780" name="Text Box 20"/>
          <p:cNvSpPr txBox="1">
            <a:spLocks noChangeArrowheads="1"/>
          </p:cNvSpPr>
          <p:nvPr/>
        </p:nvSpPr>
        <p:spPr bwMode="auto">
          <a:xfrm>
            <a:off x="7375525" y="5667375"/>
            <a:ext cx="1189038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a decade.  </a:t>
            </a:r>
          </a:p>
          <a:p>
            <a:r>
              <a:rPr lang="en-US" sz="1600"/>
              <a:t>But now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9 </a:t>
            </a:r>
          </a:p>
        </p:txBody>
      </p:sp>
      <p:sp>
        <p:nvSpPr>
          <p:cNvPr id="119812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19813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19814" name="Line 5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15" name="Line 6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16" name="Line 7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17" name="Text Box 8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19818" name="Text Box 9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19819" name="Text Box 10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19820" name="Text Box 11"/>
          <p:cNvSpPr txBox="1">
            <a:spLocks noChangeArrowheads="1"/>
          </p:cNvSpPr>
          <p:nvPr/>
        </p:nvSpPr>
        <p:spPr bwMode="auto">
          <a:xfrm>
            <a:off x="6858000" y="3200400"/>
            <a:ext cx="949325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MAN</a:t>
            </a:r>
          </a:p>
          <a:p>
            <a:r>
              <a:rPr lang="en-US" sz="1400">
                <a:solidFill>
                  <a:srgbClr val="1B02FF"/>
                </a:solidFill>
              </a:rPr>
              <a:t>CARTON</a:t>
            </a:r>
          </a:p>
          <a:p>
            <a:r>
              <a:rPr lang="en-US" sz="1400">
                <a:solidFill>
                  <a:srgbClr val="1B02FF"/>
                </a:solidFill>
              </a:rPr>
              <a:t>HOUSE </a:t>
            </a:r>
          </a:p>
        </p:txBody>
      </p:sp>
      <p:sp>
        <p:nvSpPr>
          <p:cNvPr id="119821" name="Line 13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2" name="Line 14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3" name="Line 15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4" name="Line 16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5" name="Text Box 17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119826" name="Line 18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7" name="Line 19"/>
          <p:cNvSpPr>
            <a:spLocks noChangeShapeType="1"/>
          </p:cNvSpPr>
          <p:nvPr/>
        </p:nvSpPr>
        <p:spPr bwMode="auto">
          <a:xfrm flipH="1" flipV="1">
            <a:off x="3200400" y="3810000"/>
            <a:ext cx="2286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28" name="Text Box 20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19829" name="Line 21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830" name="Line 22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19810" name="Object 2"/>
          <p:cNvGraphicFramePr>
            <a:graphicFrameLocks noChangeAspect="1"/>
          </p:cNvGraphicFramePr>
          <p:nvPr/>
        </p:nvGraphicFramePr>
        <p:xfrm>
          <a:off x="5638800" y="5486400"/>
          <a:ext cx="1573213" cy="1182688"/>
        </p:xfrm>
        <a:graphic>
          <a:graphicData uri="http://schemas.openxmlformats.org/presentationml/2006/ole">
            <p:oleObj spid="_x0000_s119810" name="Document" r:id="rId4" imgW="1572768" imgH="1182624" progId="Word.Document.8">
              <p:embed/>
            </p:oleObj>
          </a:graphicData>
        </a:graphic>
      </p:graphicFrame>
      <p:sp>
        <p:nvSpPr>
          <p:cNvPr id="119831" name="Text Box 25"/>
          <p:cNvSpPr txBox="1">
            <a:spLocks noChangeArrowheads="1"/>
          </p:cNvSpPr>
          <p:nvPr/>
        </p:nvSpPr>
        <p:spPr bwMode="auto">
          <a:xfrm>
            <a:off x="7391400" y="5530850"/>
            <a:ext cx="14716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his oil industry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10 </a:t>
            </a:r>
          </a:p>
        </p:txBody>
      </p:sp>
      <p:sp>
        <p:nvSpPr>
          <p:cNvPr id="121860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21861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21862" name="Text Box 5"/>
          <p:cNvSpPr txBox="1">
            <a:spLocks noChangeArrowheads="1"/>
          </p:cNvSpPr>
          <p:nvPr/>
        </p:nvSpPr>
        <p:spPr bwMode="auto">
          <a:xfrm>
            <a:off x="3048000" y="5638800"/>
            <a:ext cx="455613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sz="1600"/>
          </a:p>
          <a:p>
            <a:r>
              <a:rPr lang="en-US" sz="1600">
                <a:solidFill>
                  <a:srgbClr val="1B02FF"/>
                </a:solidFill>
              </a:rPr>
              <a:t>job</a:t>
            </a:r>
            <a:endParaRPr lang="en-US" sz="1600"/>
          </a:p>
          <a:p>
            <a:endParaRPr lang="en-US" sz="1600"/>
          </a:p>
        </p:txBody>
      </p:sp>
      <p:sp>
        <p:nvSpPr>
          <p:cNvPr id="121863" name="Line 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64" name="Line 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65" name="Line 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66" name="Text Box 9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21867" name="Text Box 10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21868" name="Text Box 11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21869" name="Text Box 12"/>
          <p:cNvSpPr txBox="1">
            <a:spLocks noChangeArrowheads="1"/>
          </p:cNvSpPr>
          <p:nvPr/>
        </p:nvSpPr>
        <p:spPr bwMode="auto">
          <a:xfrm>
            <a:off x="6858000" y="3200400"/>
            <a:ext cx="18796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MAN TRANSPORTS</a:t>
            </a:r>
          </a:p>
          <a:p>
            <a:r>
              <a:rPr lang="en-US" sz="1400"/>
              <a:t>CARTON FROM </a:t>
            </a:r>
          </a:p>
          <a:p>
            <a:r>
              <a:rPr lang="en-US" sz="1400"/>
              <a:t>HOUSE </a:t>
            </a:r>
          </a:p>
        </p:txBody>
      </p:sp>
      <p:sp>
        <p:nvSpPr>
          <p:cNvPr id="121870" name="Line 14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1" name="Line 15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2" name="Line 16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3" name="Line 17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4" name="Text Box 18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121875" name="Line 19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6" name="Line 20"/>
          <p:cNvSpPr>
            <a:spLocks noChangeShapeType="1"/>
          </p:cNvSpPr>
          <p:nvPr/>
        </p:nvSpPr>
        <p:spPr bwMode="auto">
          <a:xfrm flipH="1" flipV="1">
            <a:off x="3200400" y="3810000"/>
            <a:ext cx="2286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7" name="Text Box 21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21878" name="Line 22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879" name="Line 23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21858" name="Object 2"/>
          <p:cNvGraphicFramePr>
            <a:graphicFrameLocks noChangeAspect="1"/>
          </p:cNvGraphicFramePr>
          <p:nvPr/>
        </p:nvGraphicFramePr>
        <p:xfrm>
          <a:off x="5638800" y="5410200"/>
          <a:ext cx="1573213" cy="1182688"/>
        </p:xfrm>
        <a:graphic>
          <a:graphicData uri="http://schemas.openxmlformats.org/presentationml/2006/ole">
            <p:oleObj spid="_x0000_s121858" name="Document" r:id="rId4" imgW="1572768" imgH="1182624" progId="Word.Document.8">
              <p:embed/>
            </p:oleObj>
          </a:graphicData>
        </a:graphic>
      </p:graphicFrame>
      <p:sp>
        <p:nvSpPr>
          <p:cNvPr id="121880" name="Text Box 25"/>
          <p:cNvSpPr txBox="1">
            <a:spLocks noChangeArrowheads="1"/>
          </p:cNvSpPr>
          <p:nvPr/>
        </p:nvSpPr>
        <p:spPr bwMode="auto">
          <a:xfrm>
            <a:off x="7451725" y="5454650"/>
            <a:ext cx="1347788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job has been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11 </a:t>
            </a:r>
          </a:p>
        </p:txBody>
      </p:sp>
      <p:sp>
        <p:nvSpPr>
          <p:cNvPr id="123908" name="Text Box 3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23909" name="Text Box 4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23910" name="Text Box 5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move</a:t>
            </a:r>
            <a:endParaRPr lang="en-US" sz="1600"/>
          </a:p>
          <a:p>
            <a:r>
              <a:rPr lang="en-US" sz="1600"/>
              <a:t>job</a:t>
            </a:r>
          </a:p>
          <a:p>
            <a:r>
              <a:rPr lang="en-US" sz="1600">
                <a:solidFill>
                  <a:srgbClr val="1B02FF"/>
                </a:solidFill>
              </a:rPr>
              <a:t>Texas</a:t>
            </a:r>
            <a:endParaRPr lang="en-US" sz="1600"/>
          </a:p>
        </p:txBody>
      </p:sp>
      <p:sp>
        <p:nvSpPr>
          <p:cNvPr id="123911" name="Line 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12" name="Line 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13" name="Line 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14" name="Text Box 9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23915" name="Text Box 10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23916" name="Text Box 11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23917" name="Text Box 12"/>
          <p:cNvSpPr txBox="1">
            <a:spLocks noChangeArrowheads="1"/>
          </p:cNvSpPr>
          <p:nvPr/>
        </p:nvSpPr>
        <p:spPr bwMode="auto">
          <a:xfrm>
            <a:off x="6858000" y="3200400"/>
            <a:ext cx="18796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MAN TRANSPORTS</a:t>
            </a:r>
          </a:p>
          <a:p>
            <a:r>
              <a:rPr lang="en-US" sz="1400"/>
              <a:t>CARTON FROM </a:t>
            </a:r>
          </a:p>
          <a:p>
            <a:r>
              <a:rPr lang="en-US" sz="1400"/>
              <a:t>HOUSE </a:t>
            </a:r>
          </a:p>
        </p:txBody>
      </p:sp>
      <p:sp>
        <p:nvSpPr>
          <p:cNvPr id="123918" name="Line 14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19" name="Line 15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0" name="Line 16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1" name="Line 17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2" name="Text Box 18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123923" name="Line 19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4" name="Line 20"/>
          <p:cNvSpPr>
            <a:spLocks noChangeShapeType="1"/>
          </p:cNvSpPr>
          <p:nvPr/>
        </p:nvSpPr>
        <p:spPr bwMode="auto">
          <a:xfrm flipH="1" flipV="1">
            <a:off x="3200400" y="3810000"/>
            <a:ext cx="2286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5" name="Text Box 21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23926" name="Line 22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927" name="Line 23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23906" name="Object 2"/>
          <p:cNvGraphicFramePr>
            <a:graphicFrameLocks noChangeAspect="1"/>
          </p:cNvGraphicFramePr>
          <p:nvPr/>
        </p:nvGraphicFramePr>
        <p:xfrm>
          <a:off x="5638800" y="5486400"/>
          <a:ext cx="1573213" cy="1182688"/>
        </p:xfrm>
        <a:graphic>
          <a:graphicData uri="http://schemas.openxmlformats.org/presentationml/2006/ole">
            <p:oleObj spid="_x0000_s123906" name="Document" r:id="rId4" imgW="1572768" imgH="1182624" progId="Word.Document.8">
              <p:embed/>
            </p:oleObj>
          </a:graphicData>
        </a:graphic>
      </p:graphicFrame>
      <p:sp>
        <p:nvSpPr>
          <p:cNvPr id="123928" name="Text Box 25"/>
          <p:cNvSpPr txBox="1">
            <a:spLocks noChangeArrowheads="1"/>
          </p:cNvSpPr>
          <p:nvPr/>
        </p:nvSpPr>
        <p:spPr bwMode="auto">
          <a:xfrm>
            <a:off x="7375525" y="5530850"/>
            <a:ext cx="16303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moved to Texas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257300" y="381000"/>
            <a:ext cx="6629400" cy="517525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Interpretation as Abduction</a:t>
            </a: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425450" y="1752600"/>
            <a:ext cx="8291513" cy="3860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 marL="457200" indent="-457200">
              <a:lnSpc>
                <a:spcPct val="87000"/>
              </a:lnSpc>
            </a:pPr>
            <a:r>
              <a:rPr lang="en-US" dirty="0"/>
              <a:t>To Interpret a Situation:  Find the best explanation</a:t>
            </a:r>
          </a:p>
          <a:p>
            <a:pPr marL="457200" indent="-457200">
              <a:lnSpc>
                <a:spcPct val="87000"/>
              </a:lnSpc>
            </a:pPr>
            <a:r>
              <a:rPr lang="en-US" dirty="0"/>
              <a:t>          for the observables.</a:t>
            </a:r>
          </a:p>
          <a:p>
            <a:pPr marL="457200" indent="-457200">
              <a:lnSpc>
                <a:spcPct val="87000"/>
              </a:lnSpc>
            </a:pPr>
            <a:endParaRPr lang="en-US" dirty="0"/>
          </a:p>
          <a:p>
            <a:pPr marL="457200" indent="-457200">
              <a:lnSpc>
                <a:spcPct val="87000"/>
              </a:lnSpc>
            </a:pPr>
            <a:r>
              <a:rPr lang="en-US" dirty="0"/>
              <a:t>Abduction:  Inference to the best explanation.</a:t>
            </a:r>
          </a:p>
          <a:p>
            <a:pPr marL="457200" indent="-457200">
              <a:lnSpc>
                <a:spcPct val="87000"/>
              </a:lnSpc>
            </a:pPr>
            <a:endParaRPr lang="en-US" dirty="0"/>
          </a:p>
          <a:p>
            <a:pPr marL="457200" indent="-457200">
              <a:lnSpc>
                <a:spcPct val="87000"/>
              </a:lnSpc>
              <a:buFont typeface="Times" charset="0"/>
              <a:buAutoNum type="arabicPeriod"/>
            </a:pPr>
            <a:r>
              <a:rPr lang="en-US" dirty="0"/>
              <a:t>Represent the observables as propositions.</a:t>
            </a:r>
          </a:p>
          <a:p>
            <a:pPr marL="457200" indent="-457200">
              <a:lnSpc>
                <a:spcPct val="87000"/>
              </a:lnSpc>
            </a:pPr>
            <a:endParaRPr lang="en-US" dirty="0"/>
          </a:p>
          <a:p>
            <a:pPr marL="457200" indent="-457200">
              <a:lnSpc>
                <a:spcPct val="87000"/>
              </a:lnSpc>
            </a:pPr>
            <a:r>
              <a:rPr lang="en-US" dirty="0"/>
              <a:t>2.  Prove them, using the axioms in the knowledge base.</a:t>
            </a:r>
          </a:p>
          <a:p>
            <a:pPr marL="457200" indent="-457200">
              <a:lnSpc>
                <a:spcPct val="87000"/>
              </a:lnSpc>
            </a:pPr>
            <a:endParaRPr lang="en-US" dirty="0"/>
          </a:p>
          <a:p>
            <a:pPr marL="457200" indent="-457200">
              <a:lnSpc>
                <a:spcPct val="87000"/>
              </a:lnSpc>
            </a:pPr>
            <a:r>
              <a:rPr lang="en-US" dirty="0"/>
              <a:t>3.  Allow assumptions in the proof, at a cost.</a:t>
            </a:r>
          </a:p>
          <a:p>
            <a:pPr marL="457200" indent="-457200">
              <a:lnSpc>
                <a:spcPct val="87000"/>
              </a:lnSpc>
            </a:pPr>
            <a:endParaRPr lang="en-US" dirty="0"/>
          </a:p>
          <a:p>
            <a:pPr marL="457200" indent="-457200">
              <a:lnSpc>
                <a:spcPct val="87000"/>
              </a:lnSpc>
            </a:pPr>
            <a:r>
              <a:rPr lang="en-US" dirty="0"/>
              <a:t>4.  Pick the most economical proof. 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5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12 </a:t>
            </a:r>
          </a:p>
        </p:txBody>
      </p:sp>
      <p:sp>
        <p:nvSpPr>
          <p:cNvPr id="125956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25957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125958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Cause</a:t>
            </a:r>
          </a:p>
        </p:txBody>
      </p:sp>
      <p:sp>
        <p:nvSpPr>
          <p:cNvPr id="125959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25960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25961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move</a:t>
            </a:r>
          </a:p>
          <a:p>
            <a:r>
              <a:rPr lang="en-US" sz="1600"/>
              <a:t>job</a:t>
            </a:r>
          </a:p>
          <a:p>
            <a:r>
              <a:rPr lang="en-US" sz="1600"/>
              <a:t>Texas</a:t>
            </a:r>
          </a:p>
        </p:txBody>
      </p:sp>
      <p:sp>
        <p:nvSpPr>
          <p:cNvPr id="125962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568325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sz="1600"/>
          </a:p>
          <a:p>
            <a:r>
              <a:rPr lang="en-US" sz="1600">
                <a:solidFill>
                  <a:srgbClr val="1B02FF"/>
                </a:solidFill>
              </a:rPr>
              <a:t>they</a:t>
            </a:r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sp>
        <p:nvSpPr>
          <p:cNvPr id="125963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4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5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6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7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8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69" name="Line 1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0" name="Line 1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1" name="Line 1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2" name="Line 19"/>
          <p:cNvSpPr>
            <a:spLocks noChangeShapeType="1"/>
          </p:cNvSpPr>
          <p:nvPr/>
        </p:nvSpPr>
        <p:spPr bwMode="auto">
          <a:xfrm flipH="1" flipV="1">
            <a:off x="2743200" y="5562600"/>
            <a:ext cx="1524000" cy="381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3" name="Text Box 20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25974" name="Text Box 21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25975" name="Text Box 22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25976" name="Text Box 23"/>
          <p:cNvSpPr txBox="1">
            <a:spLocks noChangeArrowheads="1"/>
          </p:cNvSpPr>
          <p:nvPr/>
        </p:nvSpPr>
        <p:spPr bwMode="auto">
          <a:xfrm>
            <a:off x="6858000" y="3200400"/>
            <a:ext cx="18796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MAN TRANSPORTS</a:t>
            </a:r>
          </a:p>
          <a:p>
            <a:r>
              <a:rPr lang="en-US" sz="1400"/>
              <a:t>CARTON FROM </a:t>
            </a:r>
          </a:p>
          <a:p>
            <a:r>
              <a:rPr lang="en-US" sz="1400"/>
              <a:t>HOUSE </a:t>
            </a:r>
          </a:p>
        </p:txBody>
      </p:sp>
      <p:sp>
        <p:nvSpPr>
          <p:cNvPr id="125977" name="Line 25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8" name="Line 26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79" name="Line 27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980" name="Line 28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25954" name="Object 2"/>
          <p:cNvGraphicFramePr>
            <a:graphicFrameLocks noChangeAspect="1"/>
          </p:cNvGraphicFramePr>
          <p:nvPr/>
        </p:nvGraphicFramePr>
        <p:xfrm>
          <a:off x="5638800" y="5486400"/>
          <a:ext cx="1573213" cy="1182688"/>
        </p:xfrm>
        <a:graphic>
          <a:graphicData uri="http://schemas.openxmlformats.org/presentationml/2006/ole">
            <p:oleObj spid="_x0000_s125954" name="Document" r:id="rId4" imgW="1572768" imgH="1182624" progId="Word.Document.8">
              <p:embed/>
            </p:oleObj>
          </a:graphicData>
        </a:graphic>
      </p:graphicFrame>
      <p:sp>
        <p:nvSpPr>
          <p:cNvPr id="125981" name="Text Box 32"/>
          <p:cNvSpPr txBox="1">
            <a:spLocks noChangeArrowheads="1"/>
          </p:cNvSpPr>
          <p:nvPr/>
        </p:nvSpPr>
        <p:spPr bwMode="auto">
          <a:xfrm>
            <a:off x="7391400" y="5530850"/>
            <a:ext cx="9636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and they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Integrating Dynamically: 13 </a:t>
            </a:r>
          </a:p>
        </p:txBody>
      </p:sp>
      <p:sp>
        <p:nvSpPr>
          <p:cNvPr id="128004" name="Text Box 3"/>
          <p:cNvSpPr txBox="1">
            <a:spLocks noChangeArrowheads="1"/>
          </p:cNvSpPr>
          <p:nvPr/>
        </p:nvSpPr>
        <p:spPr bwMode="auto">
          <a:xfrm>
            <a:off x="1219200" y="2362200"/>
            <a:ext cx="10207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Example</a:t>
            </a:r>
          </a:p>
        </p:txBody>
      </p:sp>
      <p:sp>
        <p:nvSpPr>
          <p:cNvPr id="128005" name="Text Box 4"/>
          <p:cNvSpPr txBox="1">
            <a:spLocks noChangeArrowheads="1"/>
          </p:cNvSpPr>
          <p:nvPr/>
        </p:nvSpPr>
        <p:spPr bwMode="auto">
          <a:xfrm>
            <a:off x="2286000" y="3276600"/>
            <a:ext cx="13366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600"/>
              <a:t>Violated</a:t>
            </a:r>
          </a:p>
          <a:p>
            <a:pPr algn="ctr"/>
            <a:r>
              <a:rPr lang="en-US" sz="1600"/>
              <a:t>Expectation</a:t>
            </a:r>
          </a:p>
        </p:txBody>
      </p:sp>
      <p:sp>
        <p:nvSpPr>
          <p:cNvPr id="128006" name="Text Box 5"/>
          <p:cNvSpPr txBox="1">
            <a:spLocks noChangeArrowheads="1"/>
          </p:cNvSpPr>
          <p:nvPr/>
        </p:nvSpPr>
        <p:spPr bwMode="auto">
          <a:xfrm>
            <a:off x="3429000" y="4572000"/>
            <a:ext cx="7937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Cause</a:t>
            </a:r>
          </a:p>
        </p:txBody>
      </p:sp>
      <p:sp>
        <p:nvSpPr>
          <p:cNvPr id="128007" name="Text Box 6"/>
          <p:cNvSpPr txBox="1">
            <a:spLocks noChangeArrowheads="1"/>
          </p:cNvSpPr>
          <p:nvPr/>
        </p:nvSpPr>
        <p:spPr bwMode="auto">
          <a:xfrm>
            <a:off x="304800" y="3200400"/>
            <a:ext cx="1008063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struggle</a:t>
            </a:r>
          </a:p>
          <a:p>
            <a:r>
              <a:rPr lang="en-US" sz="1600"/>
              <a:t>want</a:t>
            </a:r>
          </a:p>
          <a:p>
            <a:r>
              <a:rPr lang="en-US" sz="1600"/>
              <a:t>stay</a:t>
            </a:r>
          </a:p>
          <a:p>
            <a:r>
              <a:rPr lang="en-US" sz="1600"/>
              <a:t>residents</a:t>
            </a:r>
          </a:p>
        </p:txBody>
      </p:sp>
      <p:sp>
        <p:nvSpPr>
          <p:cNvPr id="128008" name="Text Box 7"/>
          <p:cNvSpPr txBox="1">
            <a:spLocks noChangeArrowheads="1"/>
          </p:cNvSpPr>
          <p:nvPr/>
        </p:nvSpPr>
        <p:spPr bwMode="auto">
          <a:xfrm>
            <a:off x="1752600" y="4572000"/>
            <a:ext cx="98583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enjoy</a:t>
            </a:r>
          </a:p>
          <a:p>
            <a:r>
              <a:rPr lang="en-US" sz="1600"/>
              <a:t>living</a:t>
            </a:r>
          </a:p>
          <a:p>
            <a:r>
              <a:rPr lang="en-US" sz="1600"/>
              <a:t>here</a:t>
            </a:r>
          </a:p>
          <a:p>
            <a:r>
              <a:rPr lang="en-US" sz="1600"/>
              <a:t>Rosey-G</a:t>
            </a:r>
          </a:p>
          <a:p>
            <a:r>
              <a:rPr lang="en-US" sz="1600"/>
              <a:t>husband</a:t>
            </a:r>
          </a:p>
        </p:txBody>
      </p:sp>
      <p:sp>
        <p:nvSpPr>
          <p:cNvPr id="128009" name="Text Box 8"/>
          <p:cNvSpPr txBox="1">
            <a:spLocks noChangeArrowheads="1"/>
          </p:cNvSpPr>
          <p:nvPr/>
        </p:nvSpPr>
        <p:spPr bwMode="auto">
          <a:xfrm>
            <a:off x="3048000" y="5638800"/>
            <a:ext cx="738188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move</a:t>
            </a:r>
          </a:p>
          <a:p>
            <a:r>
              <a:rPr lang="en-US" sz="1600"/>
              <a:t>job</a:t>
            </a:r>
          </a:p>
          <a:p>
            <a:r>
              <a:rPr lang="en-US" sz="1600"/>
              <a:t>Texas</a:t>
            </a:r>
          </a:p>
        </p:txBody>
      </p:sp>
      <p:sp>
        <p:nvSpPr>
          <p:cNvPr id="128010" name="Text Box 9"/>
          <p:cNvSpPr txBox="1">
            <a:spLocks noChangeArrowheads="1"/>
          </p:cNvSpPr>
          <p:nvPr/>
        </p:nvSpPr>
        <p:spPr bwMode="auto">
          <a:xfrm>
            <a:off x="4191000" y="5562600"/>
            <a:ext cx="681038" cy="106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>
                <a:solidFill>
                  <a:srgbClr val="1B02FF"/>
                </a:solidFill>
              </a:rPr>
              <a:t>move</a:t>
            </a:r>
          </a:p>
          <a:p>
            <a:r>
              <a:rPr lang="en-US" sz="1600"/>
              <a:t>they</a:t>
            </a:r>
          </a:p>
          <a:p>
            <a:r>
              <a:rPr lang="en-US" sz="1600">
                <a:solidFill>
                  <a:srgbClr val="1B02FF"/>
                </a:solidFill>
              </a:rPr>
              <a:t>with</a:t>
            </a:r>
          </a:p>
          <a:p>
            <a:r>
              <a:rPr lang="en-US" sz="1600">
                <a:solidFill>
                  <a:srgbClr val="1B02FF"/>
                </a:solidFill>
              </a:rPr>
              <a:t>it</a:t>
            </a:r>
          </a:p>
        </p:txBody>
      </p:sp>
      <p:sp>
        <p:nvSpPr>
          <p:cNvPr id="128011" name="Line 10"/>
          <p:cNvSpPr>
            <a:spLocks noChangeShapeType="1"/>
          </p:cNvSpPr>
          <p:nvPr/>
        </p:nvSpPr>
        <p:spPr bwMode="auto">
          <a:xfrm flipV="1">
            <a:off x="914400" y="2667000"/>
            <a:ext cx="609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2" name="Line 11"/>
          <p:cNvSpPr>
            <a:spLocks noChangeShapeType="1"/>
          </p:cNvSpPr>
          <p:nvPr/>
        </p:nvSpPr>
        <p:spPr bwMode="auto">
          <a:xfrm flipV="1">
            <a:off x="2133600" y="3886200"/>
            <a:ext cx="609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3" name="Line 12"/>
          <p:cNvSpPr>
            <a:spLocks noChangeShapeType="1"/>
          </p:cNvSpPr>
          <p:nvPr/>
        </p:nvSpPr>
        <p:spPr bwMode="auto">
          <a:xfrm flipV="1">
            <a:off x="3352800" y="4876800"/>
            <a:ext cx="304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4" name="Line 13"/>
          <p:cNvSpPr>
            <a:spLocks noChangeShapeType="1"/>
          </p:cNvSpPr>
          <p:nvPr/>
        </p:nvSpPr>
        <p:spPr bwMode="auto">
          <a:xfrm flipH="1" flipV="1">
            <a:off x="3962400" y="4876800"/>
            <a:ext cx="5334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5" name="Line 14"/>
          <p:cNvSpPr>
            <a:spLocks noChangeShapeType="1"/>
          </p:cNvSpPr>
          <p:nvPr/>
        </p:nvSpPr>
        <p:spPr bwMode="auto">
          <a:xfrm flipH="1" flipV="1">
            <a:off x="1981200" y="2667000"/>
            <a:ext cx="8382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6" name="Line 15"/>
          <p:cNvSpPr>
            <a:spLocks noChangeShapeType="1"/>
          </p:cNvSpPr>
          <p:nvPr/>
        </p:nvSpPr>
        <p:spPr bwMode="auto">
          <a:xfrm flipH="1" flipV="1">
            <a:off x="3200400" y="3810000"/>
            <a:ext cx="5334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7" name="Line 16"/>
          <p:cNvSpPr>
            <a:spLocks noChangeShapeType="1"/>
          </p:cNvSpPr>
          <p:nvPr/>
        </p:nvSpPr>
        <p:spPr bwMode="auto">
          <a:xfrm>
            <a:off x="914400" y="3581400"/>
            <a:ext cx="914400" cy="1066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8" name="Line 17"/>
          <p:cNvSpPr>
            <a:spLocks noChangeShapeType="1"/>
          </p:cNvSpPr>
          <p:nvPr/>
        </p:nvSpPr>
        <p:spPr bwMode="auto">
          <a:xfrm>
            <a:off x="838200" y="3886200"/>
            <a:ext cx="990600" cy="9906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19" name="Line 18"/>
          <p:cNvSpPr>
            <a:spLocks noChangeShapeType="1"/>
          </p:cNvSpPr>
          <p:nvPr/>
        </p:nvSpPr>
        <p:spPr bwMode="auto">
          <a:xfrm>
            <a:off x="914400" y="4191000"/>
            <a:ext cx="838200" cy="1295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20" name="Line 19"/>
          <p:cNvSpPr>
            <a:spLocks noChangeShapeType="1"/>
          </p:cNvSpPr>
          <p:nvPr/>
        </p:nvSpPr>
        <p:spPr bwMode="auto">
          <a:xfrm flipH="1" flipV="1">
            <a:off x="3505200" y="6096000"/>
            <a:ext cx="762000" cy="3048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21" name="Line 20"/>
          <p:cNvSpPr>
            <a:spLocks noChangeShapeType="1"/>
          </p:cNvSpPr>
          <p:nvPr/>
        </p:nvSpPr>
        <p:spPr bwMode="auto">
          <a:xfrm flipH="1" flipV="1">
            <a:off x="2743200" y="5562600"/>
            <a:ext cx="1524000" cy="3810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22" name="Text Box 21"/>
          <p:cNvSpPr txBox="1">
            <a:spLocks noChangeArrowheads="1"/>
          </p:cNvSpPr>
          <p:nvPr/>
        </p:nvSpPr>
        <p:spPr bwMode="auto">
          <a:xfrm>
            <a:off x="365125" y="1952625"/>
            <a:ext cx="1606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DISCOURSE:</a:t>
            </a:r>
          </a:p>
        </p:txBody>
      </p:sp>
      <p:sp>
        <p:nvSpPr>
          <p:cNvPr id="128023" name="Text Box 22"/>
          <p:cNvSpPr txBox="1">
            <a:spLocks noChangeArrowheads="1"/>
          </p:cNvSpPr>
          <p:nvPr/>
        </p:nvSpPr>
        <p:spPr bwMode="auto">
          <a:xfrm>
            <a:off x="5410200" y="1143000"/>
            <a:ext cx="958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/>
              <a:t>VIDEO:</a:t>
            </a:r>
          </a:p>
        </p:txBody>
      </p:sp>
      <p:sp>
        <p:nvSpPr>
          <p:cNvPr id="128024" name="Text Box 23"/>
          <p:cNvSpPr txBox="1">
            <a:spLocks noChangeArrowheads="1"/>
          </p:cNvSpPr>
          <p:nvPr/>
        </p:nvSpPr>
        <p:spPr bwMode="auto">
          <a:xfrm>
            <a:off x="4953000" y="3657600"/>
            <a:ext cx="1560513" cy="1169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WOMAN IN</a:t>
            </a:r>
          </a:p>
          <a:p>
            <a:r>
              <a:rPr lang="en-US" sz="1400"/>
              <a:t>KITCHEN</a:t>
            </a:r>
          </a:p>
          <a:p>
            <a:r>
              <a:rPr lang="en-US" sz="1400"/>
              <a:t>CARRIES POT</a:t>
            </a:r>
          </a:p>
          <a:p>
            <a:r>
              <a:rPr lang="en-US" sz="1400"/>
              <a:t>FROM CABINET</a:t>
            </a:r>
          </a:p>
          <a:p>
            <a:r>
              <a:rPr lang="en-US" sz="1400"/>
              <a:t>TO TABLE</a:t>
            </a:r>
          </a:p>
        </p:txBody>
      </p:sp>
      <p:sp>
        <p:nvSpPr>
          <p:cNvPr id="128025" name="Text Box 24"/>
          <p:cNvSpPr txBox="1">
            <a:spLocks noChangeArrowheads="1"/>
          </p:cNvSpPr>
          <p:nvPr/>
        </p:nvSpPr>
        <p:spPr bwMode="auto">
          <a:xfrm>
            <a:off x="6858000" y="3200400"/>
            <a:ext cx="18796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/>
              <a:t>MAN TRANSPORTS</a:t>
            </a:r>
          </a:p>
          <a:p>
            <a:r>
              <a:rPr lang="en-US" sz="1400"/>
              <a:t>CARTON FROM </a:t>
            </a:r>
          </a:p>
          <a:p>
            <a:r>
              <a:rPr lang="en-US" sz="1400"/>
              <a:t>HOUSE </a:t>
            </a:r>
            <a:r>
              <a:rPr lang="en-US" sz="1400">
                <a:solidFill>
                  <a:srgbClr val="1B02FF"/>
                </a:solidFill>
              </a:rPr>
              <a:t>TO TRUCK</a:t>
            </a:r>
            <a:endParaRPr lang="en-US" sz="1400"/>
          </a:p>
        </p:txBody>
      </p:sp>
      <p:sp>
        <p:nvSpPr>
          <p:cNvPr id="128026" name="Text Box 25"/>
          <p:cNvSpPr txBox="1">
            <a:spLocks noChangeArrowheads="1"/>
          </p:cNvSpPr>
          <p:nvPr/>
        </p:nvSpPr>
        <p:spPr bwMode="auto">
          <a:xfrm>
            <a:off x="7010400" y="1752600"/>
            <a:ext cx="712788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MOVE</a:t>
            </a:r>
          </a:p>
        </p:txBody>
      </p:sp>
      <p:sp>
        <p:nvSpPr>
          <p:cNvPr id="128027" name="Text Box 26"/>
          <p:cNvSpPr txBox="1">
            <a:spLocks noChangeArrowheads="1"/>
          </p:cNvSpPr>
          <p:nvPr/>
        </p:nvSpPr>
        <p:spPr bwMode="auto">
          <a:xfrm>
            <a:off x="6019800" y="2667000"/>
            <a:ext cx="684213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1B02FF"/>
                </a:solidFill>
              </a:rPr>
              <a:t>PACK</a:t>
            </a:r>
          </a:p>
        </p:txBody>
      </p:sp>
      <p:sp>
        <p:nvSpPr>
          <p:cNvPr id="128028" name="Line 27"/>
          <p:cNvSpPr>
            <a:spLocks noChangeShapeType="1"/>
          </p:cNvSpPr>
          <p:nvPr/>
        </p:nvSpPr>
        <p:spPr bwMode="auto">
          <a:xfrm flipV="1">
            <a:off x="6400800" y="2057400"/>
            <a:ext cx="685800" cy="5334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29" name="Line 28"/>
          <p:cNvSpPr>
            <a:spLocks noChangeShapeType="1"/>
          </p:cNvSpPr>
          <p:nvPr/>
        </p:nvSpPr>
        <p:spPr bwMode="auto">
          <a:xfrm flipH="1" flipV="1">
            <a:off x="7315200" y="2057400"/>
            <a:ext cx="152400" cy="1066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0" name="Line 29"/>
          <p:cNvSpPr>
            <a:spLocks noChangeShapeType="1"/>
          </p:cNvSpPr>
          <p:nvPr/>
        </p:nvSpPr>
        <p:spPr bwMode="auto">
          <a:xfrm>
            <a:off x="7543800" y="2057400"/>
            <a:ext cx="838200" cy="381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1" name="Line 30"/>
          <p:cNvSpPr>
            <a:spLocks noChangeShapeType="1"/>
          </p:cNvSpPr>
          <p:nvPr/>
        </p:nvSpPr>
        <p:spPr bwMode="auto">
          <a:xfrm>
            <a:off x="1219200" y="3429000"/>
            <a:ext cx="3048000" cy="21336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2" name="Line 31"/>
          <p:cNvSpPr>
            <a:spLocks noChangeShapeType="1"/>
          </p:cNvSpPr>
          <p:nvPr/>
        </p:nvSpPr>
        <p:spPr bwMode="auto">
          <a:xfrm flipV="1">
            <a:off x="5791200" y="2971800"/>
            <a:ext cx="381000" cy="6858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3" name="Line 32"/>
          <p:cNvSpPr>
            <a:spLocks noChangeShapeType="1"/>
          </p:cNvSpPr>
          <p:nvPr/>
        </p:nvSpPr>
        <p:spPr bwMode="auto">
          <a:xfrm>
            <a:off x="6400800" y="2971800"/>
            <a:ext cx="152400" cy="762000"/>
          </a:xfrm>
          <a:prstGeom prst="line">
            <a:avLst/>
          </a:prstGeom>
          <a:noFill/>
          <a:ln w="9525">
            <a:solidFill>
              <a:srgbClr val="1B02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4" name="Text Box 33"/>
          <p:cNvSpPr txBox="1">
            <a:spLocks noChangeArrowheads="1"/>
          </p:cNvSpPr>
          <p:nvPr/>
        </p:nvSpPr>
        <p:spPr bwMode="auto">
          <a:xfrm>
            <a:off x="6324600" y="37338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....</a:t>
            </a:r>
          </a:p>
        </p:txBody>
      </p:sp>
      <p:sp>
        <p:nvSpPr>
          <p:cNvPr id="128035" name="Text Box 34"/>
          <p:cNvSpPr txBox="1">
            <a:spLocks noChangeArrowheads="1"/>
          </p:cNvSpPr>
          <p:nvPr/>
        </p:nvSpPr>
        <p:spPr bwMode="auto">
          <a:xfrm>
            <a:off x="8153400" y="25146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....</a:t>
            </a:r>
          </a:p>
        </p:txBody>
      </p:sp>
      <p:sp>
        <p:nvSpPr>
          <p:cNvPr id="128036" name="Line 35"/>
          <p:cNvSpPr>
            <a:spLocks noChangeShapeType="1"/>
          </p:cNvSpPr>
          <p:nvPr/>
        </p:nvSpPr>
        <p:spPr bwMode="auto">
          <a:xfrm flipH="1">
            <a:off x="2743200" y="3810000"/>
            <a:ext cx="2286000" cy="1524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7" name="Line 36"/>
          <p:cNvSpPr>
            <a:spLocks noChangeShapeType="1"/>
          </p:cNvSpPr>
          <p:nvPr/>
        </p:nvSpPr>
        <p:spPr bwMode="auto">
          <a:xfrm flipH="1">
            <a:off x="2286000" y="4038600"/>
            <a:ext cx="2667000" cy="1143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8" name="Line 37"/>
          <p:cNvSpPr>
            <a:spLocks noChangeShapeType="1"/>
          </p:cNvSpPr>
          <p:nvPr/>
        </p:nvSpPr>
        <p:spPr bwMode="auto">
          <a:xfrm flipH="1">
            <a:off x="2667000" y="3429000"/>
            <a:ext cx="4267200" cy="2286000"/>
          </a:xfrm>
          <a:prstGeom prst="line">
            <a:avLst/>
          </a:prstGeom>
          <a:noFill/>
          <a:ln w="127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39" name="Line 38"/>
          <p:cNvSpPr>
            <a:spLocks noChangeShapeType="1"/>
          </p:cNvSpPr>
          <p:nvPr/>
        </p:nvSpPr>
        <p:spPr bwMode="auto">
          <a:xfrm flipH="1">
            <a:off x="4724400" y="2133600"/>
            <a:ext cx="2514600" cy="3505200"/>
          </a:xfrm>
          <a:prstGeom prst="line">
            <a:avLst/>
          </a:prstGeom>
          <a:noFill/>
          <a:ln w="2857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040" name="Line 39"/>
          <p:cNvSpPr>
            <a:spLocks noChangeShapeType="1"/>
          </p:cNvSpPr>
          <p:nvPr/>
        </p:nvSpPr>
        <p:spPr bwMode="auto">
          <a:xfrm flipH="1">
            <a:off x="6096000" y="3810000"/>
            <a:ext cx="838200" cy="152400"/>
          </a:xfrm>
          <a:prstGeom prst="line">
            <a:avLst/>
          </a:prstGeom>
          <a:noFill/>
          <a:ln w="9525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28002" name="Object 2"/>
          <p:cNvGraphicFramePr>
            <a:graphicFrameLocks noChangeAspect="1"/>
          </p:cNvGraphicFramePr>
          <p:nvPr/>
        </p:nvGraphicFramePr>
        <p:xfrm>
          <a:off x="5638800" y="5486400"/>
          <a:ext cx="1573213" cy="1182688"/>
        </p:xfrm>
        <a:graphic>
          <a:graphicData uri="http://schemas.openxmlformats.org/presentationml/2006/ole">
            <p:oleObj spid="_x0000_s128002" name="Document" r:id="rId4" imgW="1572768" imgH="1182624" progId="Word.Document.8">
              <p:embed/>
            </p:oleObj>
          </a:graphicData>
        </a:graphic>
      </p:graphicFrame>
      <p:sp>
        <p:nvSpPr>
          <p:cNvPr id="128041" name="Text Box 43"/>
          <p:cNvSpPr txBox="1">
            <a:spLocks noChangeArrowheads="1"/>
          </p:cNvSpPr>
          <p:nvPr/>
        </p:nvSpPr>
        <p:spPr bwMode="auto">
          <a:xfrm>
            <a:off x="7375525" y="5480050"/>
            <a:ext cx="1246188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600"/>
              <a:t>are moving </a:t>
            </a:r>
          </a:p>
          <a:p>
            <a:r>
              <a:rPr lang="en-US" sz="1600"/>
              <a:t>with it.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b="1" smtClean="0"/>
              <a:t>Summary </a:t>
            </a:r>
          </a:p>
        </p:txBody>
      </p:sp>
      <p:sp>
        <p:nvSpPr>
          <p:cNvPr id="130051" name="Text Box 3"/>
          <p:cNvSpPr txBox="1">
            <a:spLocks noChangeArrowheads="1"/>
          </p:cNvSpPr>
          <p:nvPr/>
        </p:nvSpPr>
        <p:spPr bwMode="auto">
          <a:xfrm>
            <a:off x="1001713" y="1447800"/>
            <a:ext cx="7597775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Uniform representation of content of video and text</a:t>
            </a:r>
          </a:p>
          <a:p>
            <a:endParaRPr lang="en-US" sz="2000"/>
          </a:p>
          <a:p>
            <a:r>
              <a:rPr lang="en-US" sz="2000"/>
              <a:t>Inference engine for interpreting and linking: </a:t>
            </a:r>
          </a:p>
          <a:p>
            <a:r>
              <a:rPr lang="en-US" sz="2000"/>
              <a:t>     e.g., coreference within and across modalities</a:t>
            </a:r>
          </a:p>
          <a:p>
            <a:endParaRPr lang="en-US" sz="2000"/>
          </a:p>
          <a:p>
            <a:r>
              <a:rPr lang="en-US" sz="2000"/>
              <a:t>Within a larger program for building knowledge bases</a:t>
            </a:r>
          </a:p>
          <a:p>
            <a:r>
              <a:rPr lang="en-US" sz="2000"/>
              <a:t>          of commonsense knowledge for NLU:</a:t>
            </a:r>
          </a:p>
          <a:p>
            <a:r>
              <a:rPr lang="en-US" sz="2000"/>
              <a:t>     Ontology of time</a:t>
            </a:r>
          </a:p>
          <a:p>
            <a:r>
              <a:rPr lang="en-US" sz="2000"/>
              <a:t>     Ontology for video events</a:t>
            </a:r>
          </a:p>
          <a:p>
            <a:r>
              <a:rPr lang="en-US" sz="2000"/>
              <a:t>     Deep Lexical Semantics for Core WordNet</a:t>
            </a:r>
          </a:p>
          <a:p>
            <a:r>
              <a:rPr lang="en-US" sz="2000"/>
              <a:t>     Commonsense  Psychology</a:t>
            </a:r>
          </a:p>
          <a:p>
            <a:endParaRPr lang="en-US" sz="2000"/>
          </a:p>
          <a:p>
            <a:r>
              <a:rPr lang="en-US" sz="2000"/>
              <a:t>But ….</a:t>
            </a:r>
          </a:p>
          <a:p>
            <a:r>
              <a:rPr lang="en-US" sz="2000"/>
              <a:t>      Image processing and speech recognition not quite there</a:t>
            </a:r>
          </a:p>
          <a:p>
            <a:r>
              <a:rPr lang="en-US" sz="2000"/>
              <a:t>      So far, this is only a toy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149350" y="457200"/>
            <a:ext cx="6845300" cy="517525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Interpretation as Abduction</a:t>
            </a: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815975" y="1295400"/>
            <a:ext cx="7512050" cy="29083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7000"/>
              </a:lnSpc>
            </a:pPr>
            <a:r>
              <a:rPr lang="en-US" dirty="0"/>
              <a:t>To interpret an utterance, find the best explanation</a:t>
            </a:r>
          </a:p>
          <a:p>
            <a:pPr>
              <a:lnSpc>
                <a:spcPct val="87000"/>
              </a:lnSpc>
            </a:pPr>
            <a:r>
              <a:rPr lang="en-US" dirty="0"/>
              <a:t>     for the propositional content of the utterance.</a:t>
            </a:r>
          </a:p>
          <a:p>
            <a:pPr>
              <a:lnSpc>
                <a:spcPct val="87000"/>
              </a:lnSpc>
            </a:pPr>
            <a:endParaRPr lang="en-US" dirty="0"/>
          </a:p>
          <a:p>
            <a:pPr>
              <a:lnSpc>
                <a:spcPct val="87000"/>
              </a:lnSpc>
            </a:pPr>
            <a:r>
              <a:rPr lang="en-US" dirty="0"/>
              <a:t>1.  Represent the content as predications (the </a:t>
            </a:r>
          </a:p>
          <a:p>
            <a:pPr>
              <a:lnSpc>
                <a:spcPct val="87000"/>
              </a:lnSpc>
            </a:pPr>
            <a:r>
              <a:rPr lang="en-US" dirty="0"/>
              <a:t>          logical form).  </a:t>
            </a:r>
          </a:p>
          <a:p>
            <a:pPr>
              <a:lnSpc>
                <a:spcPct val="87000"/>
              </a:lnSpc>
            </a:pPr>
            <a:r>
              <a:rPr lang="en-US" dirty="0"/>
              <a:t>2.  Prove them, using the axioms in the knowledge </a:t>
            </a:r>
          </a:p>
          <a:p>
            <a:pPr>
              <a:lnSpc>
                <a:spcPct val="87000"/>
              </a:lnSpc>
            </a:pPr>
            <a:r>
              <a:rPr lang="en-US" dirty="0"/>
              <a:t>          base.</a:t>
            </a:r>
          </a:p>
          <a:p>
            <a:pPr>
              <a:lnSpc>
                <a:spcPct val="87000"/>
              </a:lnSpc>
            </a:pPr>
            <a:r>
              <a:rPr lang="en-US" dirty="0"/>
              <a:t>3.  Allow assumptions in the proof, at a cost.</a:t>
            </a:r>
          </a:p>
          <a:p>
            <a:pPr>
              <a:lnSpc>
                <a:spcPct val="87000"/>
              </a:lnSpc>
            </a:pPr>
            <a:r>
              <a:rPr lang="en-US" dirty="0"/>
              <a:t>4.  Pick the lowest cost proof.</a:t>
            </a:r>
          </a:p>
        </p:txBody>
      </p:sp>
      <p:sp>
        <p:nvSpPr>
          <p:cNvPr id="27652" name="Oval 4"/>
          <p:cNvSpPr>
            <a:spLocks noChangeArrowheads="1"/>
          </p:cNvSpPr>
          <p:nvPr/>
        </p:nvSpPr>
        <p:spPr bwMode="auto">
          <a:xfrm>
            <a:off x="2085975" y="4818063"/>
            <a:ext cx="2720975" cy="1271587"/>
          </a:xfrm>
          <a:prstGeom prst="ellips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3" name="Oval 5"/>
          <p:cNvSpPr>
            <a:spLocks noChangeArrowheads="1"/>
          </p:cNvSpPr>
          <p:nvPr/>
        </p:nvSpPr>
        <p:spPr bwMode="auto">
          <a:xfrm>
            <a:off x="3535363" y="4818063"/>
            <a:ext cx="2646362" cy="1347787"/>
          </a:xfrm>
          <a:prstGeom prst="ellips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4" name="Oval 6"/>
          <p:cNvSpPr>
            <a:spLocks noChangeArrowheads="1"/>
          </p:cNvSpPr>
          <p:nvPr/>
        </p:nvSpPr>
        <p:spPr bwMode="auto">
          <a:xfrm>
            <a:off x="3306763" y="5580063"/>
            <a:ext cx="661987" cy="280987"/>
          </a:xfrm>
          <a:prstGeom prst="ellips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55" name="Rectangle 7"/>
          <p:cNvSpPr>
            <a:spLocks noChangeArrowheads="1"/>
          </p:cNvSpPr>
          <p:nvPr/>
        </p:nvSpPr>
        <p:spPr bwMode="auto">
          <a:xfrm>
            <a:off x="4808538" y="4953000"/>
            <a:ext cx="850900" cy="284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>
                <a:solidFill>
                  <a:srgbClr val="FF0710"/>
                </a:solidFill>
              </a:rPr>
              <a:t>Hearer</a:t>
            </a:r>
          </a:p>
        </p:txBody>
      </p:sp>
      <p:sp>
        <p:nvSpPr>
          <p:cNvPr id="27656" name="Rectangle 8"/>
          <p:cNvSpPr>
            <a:spLocks noChangeArrowheads="1"/>
          </p:cNvSpPr>
          <p:nvPr/>
        </p:nvSpPr>
        <p:spPr bwMode="auto">
          <a:xfrm>
            <a:off x="2362200" y="4953000"/>
            <a:ext cx="1016000" cy="284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>
                <a:solidFill>
                  <a:srgbClr val="FF0710"/>
                </a:solidFill>
              </a:rPr>
              <a:t>Speaker</a:t>
            </a:r>
          </a:p>
        </p:txBody>
      </p:sp>
      <p:sp>
        <p:nvSpPr>
          <p:cNvPr id="27657" name="Rectangle 9"/>
          <p:cNvSpPr>
            <a:spLocks noChangeArrowheads="1"/>
          </p:cNvSpPr>
          <p:nvPr/>
        </p:nvSpPr>
        <p:spPr bwMode="auto">
          <a:xfrm>
            <a:off x="3817938" y="5029200"/>
            <a:ext cx="482600" cy="284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>
                <a:solidFill>
                  <a:srgbClr val="FF0710"/>
                </a:solidFill>
              </a:rPr>
              <a:t>MB</a:t>
            </a:r>
          </a:p>
        </p:txBody>
      </p:sp>
      <p:sp>
        <p:nvSpPr>
          <p:cNvPr id="27658" name="Rectangle 10"/>
          <p:cNvSpPr>
            <a:spLocks noChangeArrowheads="1"/>
          </p:cNvSpPr>
          <p:nvPr/>
        </p:nvSpPr>
        <p:spPr bwMode="auto">
          <a:xfrm>
            <a:off x="3359150" y="5487988"/>
            <a:ext cx="444500" cy="2841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>
                <a:solidFill>
                  <a:srgbClr val="FF0710"/>
                </a:solidFill>
              </a:rPr>
              <a:t>Utt</a:t>
            </a:r>
          </a:p>
        </p:txBody>
      </p:sp>
      <p:sp>
        <p:nvSpPr>
          <p:cNvPr id="27659" name="Line 11"/>
          <p:cNvSpPr>
            <a:spLocks noChangeShapeType="1"/>
          </p:cNvSpPr>
          <p:nvPr/>
        </p:nvSpPr>
        <p:spPr bwMode="auto">
          <a:xfrm flipH="1">
            <a:off x="534988" y="5721350"/>
            <a:ext cx="2898775" cy="0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0" name="Line 12"/>
          <p:cNvSpPr>
            <a:spLocks noChangeShapeType="1"/>
          </p:cNvSpPr>
          <p:nvPr/>
        </p:nvSpPr>
        <p:spPr bwMode="auto">
          <a:xfrm flipV="1">
            <a:off x="534988" y="3735388"/>
            <a:ext cx="0" cy="1985962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Line 13"/>
          <p:cNvSpPr>
            <a:spLocks noChangeShapeType="1"/>
          </p:cNvSpPr>
          <p:nvPr/>
        </p:nvSpPr>
        <p:spPr bwMode="auto">
          <a:xfrm>
            <a:off x="547688" y="3735388"/>
            <a:ext cx="279400" cy="0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2" name="Line 14"/>
          <p:cNvSpPr>
            <a:spLocks noChangeShapeType="1"/>
          </p:cNvSpPr>
          <p:nvPr/>
        </p:nvSpPr>
        <p:spPr bwMode="auto">
          <a:xfrm>
            <a:off x="3814763" y="5734050"/>
            <a:ext cx="0" cy="890588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3" name="Line 15"/>
          <p:cNvSpPr>
            <a:spLocks noChangeShapeType="1"/>
          </p:cNvSpPr>
          <p:nvPr/>
        </p:nvSpPr>
        <p:spPr bwMode="auto">
          <a:xfrm flipH="1">
            <a:off x="228600" y="6637338"/>
            <a:ext cx="3586163" cy="0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4" name="Line 16"/>
          <p:cNvSpPr>
            <a:spLocks noChangeShapeType="1"/>
          </p:cNvSpPr>
          <p:nvPr/>
        </p:nvSpPr>
        <p:spPr bwMode="auto">
          <a:xfrm flipV="1">
            <a:off x="228600" y="3048000"/>
            <a:ext cx="0" cy="3589338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>
            <a:off x="241300" y="3048000"/>
            <a:ext cx="509588" cy="0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Text Box 18"/>
          <p:cNvSpPr txBox="1">
            <a:spLocks noChangeArrowheads="1"/>
          </p:cNvSpPr>
          <p:nvPr/>
        </p:nvSpPr>
        <p:spPr bwMode="auto">
          <a:xfrm>
            <a:off x="6308725" y="4495801"/>
            <a:ext cx="2852738" cy="224676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dirty="0" smtClean="0"/>
              <a:t>I went to the beach and caught a big wave.</a:t>
            </a:r>
          </a:p>
          <a:p>
            <a:endParaRPr lang="en-US" sz="2000" dirty="0" smtClean="0"/>
          </a:p>
          <a:p>
            <a:r>
              <a:rPr lang="en-US" sz="2000" dirty="0" smtClean="0"/>
              <a:t>I wen</a:t>
            </a:r>
            <a:r>
              <a:rPr lang="en-US" sz="2000" dirty="0" smtClean="0"/>
              <a:t>t to the beach and caught a big tuna.</a:t>
            </a:r>
            <a:endParaRPr lang="en-US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604838" y="914400"/>
            <a:ext cx="7932737" cy="5175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Factors in Most Economical Proof</a:t>
            </a:r>
          </a:p>
        </p:txBody>
      </p:sp>
      <p:sp>
        <p:nvSpPr>
          <p:cNvPr id="29699" name="Rectangle 3"/>
          <p:cNvSpPr>
            <a:spLocks noChangeArrowheads="1"/>
          </p:cNvSpPr>
          <p:nvPr/>
        </p:nvSpPr>
        <p:spPr bwMode="auto">
          <a:xfrm>
            <a:off x="1557338" y="2271713"/>
            <a:ext cx="6027737" cy="23145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7000"/>
              </a:lnSpc>
            </a:pPr>
            <a:r>
              <a:rPr lang="en-US" dirty="0"/>
              <a:t>Shortest proof</a:t>
            </a:r>
          </a:p>
          <a:p>
            <a:pPr>
              <a:lnSpc>
                <a:spcPct val="87000"/>
              </a:lnSpc>
            </a:pPr>
            <a:endParaRPr lang="en-US" dirty="0"/>
          </a:p>
          <a:p>
            <a:pPr>
              <a:lnSpc>
                <a:spcPct val="87000"/>
              </a:lnSpc>
            </a:pPr>
            <a:r>
              <a:rPr lang="en-US" dirty="0"/>
              <a:t>Fewest and most plausible assumptions</a:t>
            </a:r>
          </a:p>
          <a:p>
            <a:pPr>
              <a:lnSpc>
                <a:spcPct val="87000"/>
              </a:lnSpc>
            </a:pPr>
            <a:endParaRPr lang="en-US" dirty="0"/>
          </a:p>
          <a:p>
            <a:pPr>
              <a:lnSpc>
                <a:spcPct val="87000"/>
              </a:lnSpc>
            </a:pPr>
            <a:r>
              <a:rPr lang="en-US" dirty="0"/>
              <a:t>Most salient axioms </a:t>
            </a:r>
          </a:p>
          <a:p>
            <a:pPr>
              <a:lnSpc>
                <a:spcPct val="87000"/>
              </a:lnSpc>
            </a:pPr>
            <a:endParaRPr lang="en-US" dirty="0"/>
          </a:p>
          <a:p>
            <a:pPr>
              <a:lnSpc>
                <a:spcPct val="87000"/>
              </a:lnSpc>
            </a:pPr>
            <a:r>
              <a:rPr lang="en-US" dirty="0"/>
              <a:t>Greatest redundancy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5181600" y="4724400"/>
            <a:ext cx="3763963" cy="175418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800">
                <a:solidFill>
                  <a:srgbClr val="FF0000"/>
                </a:solidFill>
              </a:rPr>
              <a:t>Language has a huge amount</a:t>
            </a:r>
          </a:p>
          <a:p>
            <a:pPr algn="ctr"/>
            <a:r>
              <a:rPr lang="en-US" sz="1800">
                <a:solidFill>
                  <a:srgbClr val="FF0000"/>
                </a:solidFill>
              </a:rPr>
              <a:t>of implicit redundancy.</a:t>
            </a:r>
          </a:p>
          <a:p>
            <a:pPr algn="ctr"/>
            <a:endParaRPr lang="en-US" sz="1800">
              <a:solidFill>
                <a:srgbClr val="FF0000"/>
              </a:solidFill>
            </a:endParaRPr>
          </a:p>
          <a:p>
            <a:pPr algn="ctr"/>
            <a:r>
              <a:rPr lang="en-US" sz="1800">
                <a:solidFill>
                  <a:srgbClr val="FF0000"/>
                </a:solidFill>
              </a:rPr>
              <a:t>Recognizing redundancies</a:t>
            </a:r>
          </a:p>
          <a:p>
            <a:pPr algn="ctr"/>
            <a:r>
              <a:rPr lang="en-US" sz="1800">
                <a:solidFill>
                  <a:srgbClr val="FF0000"/>
                </a:solidFill>
              </a:rPr>
              <a:t>yields more propositions proved</a:t>
            </a:r>
          </a:p>
          <a:p>
            <a:pPr algn="ctr"/>
            <a:r>
              <a:rPr lang="en-US" sz="1800">
                <a:solidFill>
                  <a:srgbClr val="FF0000"/>
                </a:solidFill>
              </a:rPr>
              <a:t>for fewer assumptions</a:t>
            </a:r>
          </a:p>
        </p:txBody>
      </p:sp>
      <p:sp>
        <p:nvSpPr>
          <p:cNvPr id="29701" name="Line 5"/>
          <p:cNvSpPr>
            <a:spLocks noChangeShapeType="1"/>
          </p:cNvSpPr>
          <p:nvPr/>
        </p:nvSpPr>
        <p:spPr bwMode="auto">
          <a:xfrm flipH="1" flipV="1">
            <a:off x="4724400" y="4495800"/>
            <a:ext cx="533400" cy="381000"/>
          </a:xfrm>
          <a:prstGeom prst="line">
            <a:avLst/>
          </a:prstGeom>
          <a:noFill/>
          <a:ln w="25400">
            <a:solidFill>
              <a:srgbClr val="FF071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70088" y="609600"/>
            <a:ext cx="5202237" cy="517525"/>
          </a:xfrm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3600" b="1" smtClean="0"/>
              <a:t>Lexical Ambiguity</a:t>
            </a:r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2570163" y="1374775"/>
            <a:ext cx="4048125" cy="3238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6000"/>
              </a:lnSpc>
            </a:pPr>
            <a:r>
              <a:rPr lang="en-US" sz="2000">
                <a:solidFill>
                  <a:srgbClr val="1B02FF"/>
                </a:solidFill>
              </a:rPr>
              <a:t>The plane taxied to the terminal.</a:t>
            </a:r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2590800" y="2057400"/>
            <a:ext cx="43322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>
                <a:solidFill>
                  <a:srgbClr val="FF0710"/>
                </a:solidFill>
              </a:rPr>
              <a:t>plane(x)  &amp;  taxi(x,y)  &amp;  terminal(y)</a:t>
            </a:r>
          </a:p>
        </p:txBody>
      </p:sp>
      <p:sp>
        <p:nvSpPr>
          <p:cNvPr id="31749" name="Rectangle 5"/>
          <p:cNvSpPr>
            <a:spLocks noChangeArrowheads="1"/>
          </p:cNvSpPr>
          <p:nvPr/>
        </p:nvSpPr>
        <p:spPr bwMode="auto">
          <a:xfrm>
            <a:off x="1350963" y="2635250"/>
            <a:ext cx="533400" cy="2841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/>
              <a:t>KB:</a:t>
            </a:r>
          </a:p>
        </p:txBody>
      </p:sp>
      <p:sp>
        <p:nvSpPr>
          <p:cNvPr id="31750" name="Rectangle 6"/>
          <p:cNvSpPr>
            <a:spLocks noChangeArrowheads="1"/>
          </p:cNvSpPr>
          <p:nvPr/>
        </p:nvSpPr>
        <p:spPr bwMode="auto">
          <a:xfrm>
            <a:off x="838200" y="3124200"/>
            <a:ext cx="28717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710"/>
                </a:solidFill>
              </a:rPr>
              <a:t>airplane(x) --&gt; plane(x)</a:t>
            </a:r>
          </a:p>
        </p:txBody>
      </p:sp>
      <p:sp>
        <p:nvSpPr>
          <p:cNvPr id="31751" name="Rectangle 7"/>
          <p:cNvSpPr>
            <a:spLocks noChangeArrowheads="1"/>
          </p:cNvSpPr>
          <p:nvPr/>
        </p:nvSpPr>
        <p:spPr bwMode="auto">
          <a:xfrm>
            <a:off x="838200" y="5029200"/>
            <a:ext cx="5892800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710"/>
                </a:solidFill>
              </a:rPr>
              <a:t>move-on-ground(</a:t>
            </a:r>
            <a:r>
              <a:rPr lang="en-US" sz="2000" dirty="0" err="1">
                <a:solidFill>
                  <a:srgbClr val="FF0710"/>
                </a:solidFill>
              </a:rPr>
              <a:t>x,y</a:t>
            </a:r>
            <a:r>
              <a:rPr lang="en-US" sz="2000" dirty="0">
                <a:solidFill>
                  <a:srgbClr val="FF0710"/>
                </a:solidFill>
              </a:rPr>
              <a:t>)  &amp; airplane(x)  --&gt; taxi(</a:t>
            </a:r>
            <a:r>
              <a:rPr lang="en-US" sz="2000" dirty="0" err="1">
                <a:solidFill>
                  <a:srgbClr val="FF0710"/>
                </a:solidFill>
              </a:rPr>
              <a:t>x,y</a:t>
            </a:r>
            <a:r>
              <a:rPr lang="en-US" sz="2000" dirty="0">
                <a:solidFill>
                  <a:srgbClr val="FF0710"/>
                </a:solidFill>
              </a:rPr>
              <a:t>)</a:t>
            </a:r>
          </a:p>
        </p:txBody>
      </p:sp>
      <p:sp>
        <p:nvSpPr>
          <p:cNvPr id="31752" name="Rectangle 9"/>
          <p:cNvSpPr>
            <a:spLocks noChangeArrowheads="1"/>
          </p:cNvSpPr>
          <p:nvPr/>
        </p:nvSpPr>
        <p:spPr bwMode="auto">
          <a:xfrm>
            <a:off x="803565" y="6019800"/>
            <a:ext cx="5607050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710"/>
                </a:solidFill>
              </a:rPr>
              <a:t>airport(z)  --&gt; airplane(x) &amp; airport-terminal(y)</a:t>
            </a:r>
          </a:p>
        </p:txBody>
      </p:sp>
      <p:sp>
        <p:nvSpPr>
          <p:cNvPr id="31753" name="Rectangle 10"/>
          <p:cNvSpPr>
            <a:spLocks noChangeArrowheads="1"/>
          </p:cNvSpPr>
          <p:nvPr/>
        </p:nvSpPr>
        <p:spPr bwMode="auto">
          <a:xfrm>
            <a:off x="838200" y="3429000"/>
            <a:ext cx="3811588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000"/>
                </a:solidFill>
              </a:rPr>
              <a:t>wood-smoother(x) --&gt; plane(x)</a:t>
            </a:r>
          </a:p>
        </p:txBody>
      </p:sp>
      <p:sp>
        <p:nvSpPr>
          <p:cNvPr id="31754" name="Rectangle 11"/>
          <p:cNvSpPr>
            <a:spLocks noChangeArrowheads="1"/>
          </p:cNvSpPr>
          <p:nvPr/>
        </p:nvSpPr>
        <p:spPr bwMode="auto">
          <a:xfrm>
            <a:off x="838200" y="5410200"/>
            <a:ext cx="4895850" cy="3222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000"/>
                </a:solidFill>
              </a:rPr>
              <a:t>ride-in-cab(</a:t>
            </a:r>
            <a:r>
              <a:rPr lang="en-US" sz="2000" dirty="0" err="1">
                <a:solidFill>
                  <a:srgbClr val="FF0000"/>
                </a:solidFill>
              </a:rPr>
              <a:t>x,y</a:t>
            </a:r>
            <a:r>
              <a:rPr lang="en-US" sz="2000" dirty="0">
                <a:solidFill>
                  <a:srgbClr val="FF0000"/>
                </a:solidFill>
              </a:rPr>
              <a:t>) &amp; person(x) --&gt; taxi(</a:t>
            </a:r>
            <a:r>
              <a:rPr lang="en-US" sz="2000" dirty="0" err="1">
                <a:solidFill>
                  <a:srgbClr val="FF0000"/>
                </a:solidFill>
              </a:rPr>
              <a:t>x,y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31755" name="Rectangle 12"/>
          <p:cNvSpPr>
            <a:spLocks noChangeArrowheads="1"/>
          </p:cNvSpPr>
          <p:nvPr/>
        </p:nvSpPr>
        <p:spPr bwMode="auto">
          <a:xfrm>
            <a:off x="838200" y="4114800"/>
            <a:ext cx="4467225" cy="3206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>
                <a:solidFill>
                  <a:srgbClr val="FF0000"/>
                </a:solidFill>
              </a:rPr>
              <a:t>computer-terminal(y) --&gt; terminal(y)</a:t>
            </a:r>
          </a:p>
        </p:txBody>
      </p:sp>
      <p:sp>
        <p:nvSpPr>
          <p:cNvPr id="31756" name="Rectangle 13"/>
          <p:cNvSpPr>
            <a:spLocks noChangeArrowheads="1"/>
          </p:cNvSpPr>
          <p:nvPr/>
        </p:nvSpPr>
        <p:spPr bwMode="auto">
          <a:xfrm>
            <a:off x="1860550" y="2081213"/>
            <a:ext cx="482600" cy="2841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/>
              <a:t>LF:</a:t>
            </a:r>
          </a:p>
        </p:txBody>
      </p:sp>
      <p:sp>
        <p:nvSpPr>
          <p:cNvPr id="15" name="Rectangle 12"/>
          <p:cNvSpPr>
            <a:spLocks noChangeArrowheads="1"/>
          </p:cNvSpPr>
          <p:nvPr/>
        </p:nvSpPr>
        <p:spPr bwMode="auto">
          <a:xfrm>
            <a:off x="838200" y="4419600"/>
            <a:ext cx="4100481" cy="3129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spAutoFit/>
          </a:bodyPr>
          <a:lstStyle/>
          <a:p>
            <a:pPr>
              <a:lnSpc>
                <a:spcPct val="85000"/>
              </a:lnSpc>
            </a:pPr>
            <a:r>
              <a:rPr lang="en-US" sz="2000" dirty="0" smtClean="0">
                <a:solidFill>
                  <a:srgbClr val="FF0000"/>
                </a:solidFill>
              </a:rPr>
              <a:t>airport-terminal(y</a:t>
            </a:r>
            <a:r>
              <a:rPr lang="en-US" sz="2000" dirty="0">
                <a:solidFill>
                  <a:srgbClr val="FF0000"/>
                </a:solidFill>
              </a:rPr>
              <a:t>) --&gt; terminal(y)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5488</TotalTime>
  <Words>2922</Words>
  <Application>Microsoft PowerPoint</Application>
  <PresentationFormat>On-screen Show (4:3)</PresentationFormat>
  <Paragraphs>876</Paragraphs>
  <Slides>62</Slides>
  <Notes>49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4" baseType="lpstr">
      <vt:lpstr>Office Theme</vt:lpstr>
      <vt:lpstr>Document</vt:lpstr>
      <vt:lpstr>Higher level semantic interpretation framework</vt:lpstr>
      <vt:lpstr>Outline</vt:lpstr>
      <vt:lpstr>Slide 3</vt:lpstr>
      <vt:lpstr>Interpreting the Environment: Picking the Best Explanation</vt:lpstr>
      <vt:lpstr>Interpreting the Environment: Picking the Best Explanation</vt:lpstr>
      <vt:lpstr>Interpretation as Abduction</vt:lpstr>
      <vt:lpstr>Interpretation as Abduction</vt:lpstr>
      <vt:lpstr>Factors in Most Economical Proof</vt:lpstr>
      <vt:lpstr>Lexical Ambiguity</vt:lpstr>
      <vt:lpstr>Lexical Ambiguity</vt:lpstr>
      <vt:lpstr>Abduction Pipeline</vt:lpstr>
      <vt:lpstr>Functional Overview and Components</vt:lpstr>
      <vt:lpstr>Natural Language Pipeline</vt:lpstr>
      <vt:lpstr>Biology Domain</vt:lpstr>
      <vt:lpstr>Example</vt:lpstr>
      <vt:lpstr>Writing Axioms</vt:lpstr>
      <vt:lpstr>Using Abduction for Semantic Linkage</vt:lpstr>
      <vt:lpstr>Problem</vt:lpstr>
      <vt:lpstr>Collection of Resources </vt:lpstr>
      <vt:lpstr>Disambiguation of Interpretations</vt:lpstr>
      <vt:lpstr>Disambiguation of Interpretations (Contd.)</vt:lpstr>
      <vt:lpstr>Disambiguation of Interpretations (Contd.)</vt:lpstr>
      <vt:lpstr>Temporal and Causal Relations in Biomedical Texts</vt:lpstr>
      <vt:lpstr>Causal and Temporal Information in Biomedical Texts</vt:lpstr>
      <vt:lpstr>Annotation Effort</vt:lpstr>
      <vt:lpstr>Signals that indicate temporal precedence</vt:lpstr>
      <vt:lpstr>Slide 27</vt:lpstr>
      <vt:lpstr>Slide 28</vt:lpstr>
      <vt:lpstr>Axiom Creation Process: Manual</vt:lpstr>
      <vt:lpstr>Slide 30</vt:lpstr>
      <vt:lpstr>Completeness</vt:lpstr>
      <vt:lpstr>Multimodal knowledge interpretation</vt:lpstr>
      <vt:lpstr>Video Logical Forms </vt:lpstr>
      <vt:lpstr>Logical Form of Text </vt:lpstr>
      <vt:lpstr>Discourse Structure </vt:lpstr>
      <vt:lpstr>Discourse Structure </vt:lpstr>
      <vt:lpstr>Integrating Discourse and Video </vt:lpstr>
      <vt:lpstr>Integrating Discourse and Video </vt:lpstr>
      <vt:lpstr>Abducing Motion </vt:lpstr>
      <vt:lpstr>Interpreting Events</vt:lpstr>
      <vt:lpstr>Text-Video Coreference </vt:lpstr>
      <vt:lpstr>Textual Coreference </vt:lpstr>
      <vt:lpstr>Inference Engine </vt:lpstr>
      <vt:lpstr>Slide 44</vt:lpstr>
      <vt:lpstr>Slide 45</vt:lpstr>
      <vt:lpstr>Coreference between Successive Scenes </vt:lpstr>
      <vt:lpstr>Slide 47</vt:lpstr>
      <vt:lpstr>Slide 48</vt:lpstr>
      <vt:lpstr>Integrating Dynamically: 1 </vt:lpstr>
      <vt:lpstr>Integrating Dynamically: 2 </vt:lpstr>
      <vt:lpstr>Integrating Dynamically: 3 </vt:lpstr>
      <vt:lpstr>Integrating Dynamically: 4 </vt:lpstr>
      <vt:lpstr>Integrating Dynamically: 5 </vt:lpstr>
      <vt:lpstr>Integrating Dynamically: 6 </vt:lpstr>
      <vt:lpstr>Integrating Dynamically: 7 </vt:lpstr>
      <vt:lpstr>Integrating Dynamically: 8 </vt:lpstr>
      <vt:lpstr>Integrating Dynamically: 9 </vt:lpstr>
      <vt:lpstr>Integrating Dynamically: 10 </vt:lpstr>
      <vt:lpstr>Integrating Dynamically: 11 </vt:lpstr>
      <vt:lpstr>Integrating Dynamically: 12 </vt:lpstr>
      <vt:lpstr>Integrating Dynamically: 13 </vt:lpstr>
      <vt:lpstr>Summary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Remarks on the Evolution of Language</dc:title>
  <dc:creator>Rutu Mulkar-Mehta</dc:creator>
  <cp:lastModifiedBy>Rutu Mulkar-Mehta</cp:lastModifiedBy>
  <cp:revision>217</cp:revision>
  <cp:lastPrinted>2006-04-27T23:27:15Z</cp:lastPrinted>
  <dcterms:created xsi:type="dcterms:W3CDTF">2008-11-24T23:02:47Z</dcterms:created>
  <dcterms:modified xsi:type="dcterms:W3CDTF">2009-05-13T18:58:45Z</dcterms:modified>
</cp:coreProperties>
</file>

<file path=docProps/thumbnail.jpeg>
</file>